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21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5073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everyone. Thank you for staying back after lunch. My name is Jayant Chandavarkar, and I work on operations software for NDT and inspection companies. I am not a welder myself — I am coming from the software and quality systems side. Today I want to talk about a very simple, very old problem in welding: three records that are supposed to talk to each other, and usually they do not. The Procedure, the Proof, and the Person.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everyday reality in most fabrication and inspection companies. Welding traceability still runs on paper — binders of approved procedures, folders of test results, a logbook of who is certified for what. It works fine, day to day. But it breaks down in three specific moments: when an auditor asks for proof, when a welder's certificate quietly lapses and nobody notices, or when a client asks for records on a job finished two years back. Three separate records are supposed to answer that question together — but they are usually kept by different people, in different files.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here is the one fact I want you to remember from this whole talk. A welder's certification can lapse in as little as six months. Almost every major welding standard in the world — American ASME and AWS, European and Australian ISO 9606 — has the same quiet rule: if a welder stops using a qualified process for six months, that qualification lapses, even if the certificate on the wall still looks valid. It is not paperwork for its own sake. It is a clock that keeps resetting, quietly, on every single welder.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 us strip away the acronyms for a moment. Welding quality documentation is really just three plain questions. What is the approved way to do this weld — that is the Procedure. Is there proof this procedure actually gives a good weld — that is the Proof. And is this particular person qualified to do it — that is the Person. These three are supposed to form one connected chain. In practice, they are almost always kept separately.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that chain breaks, this is what actually happens. First, a procedure gets used on a job without valid proof behind it — maybe the test evidence does not actually cover that material or thickness. Second, an unqualified person welds anyway, because nobody caught that their qualification had quietly expired. And third — this is the one that really hurts — when someone asks you to prove a weld was done correctly, it takes hours of manual searching, or the trail simply does not hold together.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fix is not complicated. Keep the procedure, its proof, and the person's qualification in one linked digital record — and check all three automatically, at the moment a job is assigned, not after. Job gets assigned, the system checks: is the procedure valid, is there proof behind it, is this person currently qualified — and the job is cleared, or flagged, before the arc even starts. This was built as a module inside a cloud platform already being used by NDT and inspection companies across India and Australia.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this three-part chain only tells you the weld was allowed to happen. It does not tell you it happened correctly. That is the fourth piece — the actual test result, the RT, UT, PT or MT that verifies the weld is sound. Right now, that test result usually sits in a completely different system, linked only by someone manually matching a joint number by hand. If you attach the test result directly to the same digital record as the procedure and the welder, something useful happens — the moment a defect turns up, you already know exactly which procedure, which welder, and which parameters were behind it. No need to go searching again.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us extend this one more step. Today, a client — an EPC contractor, an asset owner, a certifying body — sees this data in one of two ways: a final paper dossier handed over at the end of the job, or an email asking someone to dig through files. If the record is live and digital, there is a third option: give the client standing, live visibility into weld and test status, with nothing to request and nothing to assemble. This is the direction the whole industry is moving — it stops being a nice add-on feature and becomes a basic expectation, same way live tracking became normal for a parcel, long before it became normal for a quality record.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actually changed when we linked these records in practice? On audit readiness — what used to be hours of manual cross-referencing became a live, exportable trail, ready on demand. On non-conformances — what used to be an expired or mismatched qualification slipping through unnoticed became something flagged automatically, at the point a job is assigned, before welding even starts. And on cost — this is a Made in India platform, priced for how Indian NDT and inspection companies actually operate, at under half the cost of comparable international platforms doing the same job.</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mattered more than the software itself. One — the gap is almost never the procedure or the proof document; it is the missing, verifiable link to the individual welder, and that is what causes most audit findings. Two — tracking has to be proactive. A searchable expiry field is not enough; people need an alert pushed to them, not a report they have to remember to run. Three — reuse is what actually drives adoption. If a team has to re-type information that already exists elsewhere, they will simply not use the system. Pull it forward automatically instead.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is this heading? Three things. Cloud gives you records that are current from any site — the fast retrieval audits expect, and the same live view for a client, anywhere. AI is already happening, not just a future idea — systems that read weld radiographs are already in field use, reporting well over ninety percent defect-detection accuracy, and cutting review time from minutes down to seconds per image. But I want to be careful here — that is support for the inspector, not a replacement for their sign-off. The codes require a qualified human to make that call, and AI's job is only to surface the signal and remove the grunt work, nothing more. And third, a digital qualification history that moves with the welder — so when they join a new employer, that employer can quickly verify their past tests and records, instead of starting from zero. The new employer still has to formally requalify them, as the standards require — but the history does not need to be rebuilt from scratch.</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what I want to leave you with. Welding is not behind on quality — the standards, the testing, the skill, all of that is world class. It is behind on digitalization. Link the procedure. Link the proof. Link the person. And then let the client watch it happen, live, instead of waiting for a folder at the end. Thank you, I am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733"/>
        </a:solidFill>
        <a:effectLst/>
      </p:bgPr>
    </p:bg>
    <p:spTree>
      <p:nvGrpSpPr>
        <p:cNvPr id="1" name=""/>
        <p:cNvGrpSpPr/>
        <p:nvPr/>
      </p:nvGrpSpPr>
      <p:grpSpPr>
        <a:xfrm>
          <a:off x="0" y="0"/>
          <a:ext cx="0" cy="0"/>
          <a:chOff x="0" y="0"/>
          <a:chExt cx="0" cy="0"/>
        </a:xfrm>
      </p:grpSpPr>
      <p:sp>
        <p:nvSpPr>
          <p:cNvPr id="2" name="Text 0"/>
          <p:cNvSpPr/>
          <p:nvPr/>
        </p:nvSpPr>
        <p:spPr>
          <a:xfrm>
            <a:off x="640080" y="640080"/>
            <a:ext cx="9144000" cy="320040"/>
          </a:xfrm>
          <a:prstGeom prst="rect">
            <a:avLst/>
          </a:prstGeom>
          <a:noFill/>
          <a:ln/>
        </p:spPr>
        <p:txBody>
          <a:bodyPr wrap="square" rtlCol="0" anchor="ctr"/>
          <a:lstStyle/>
          <a:p>
            <a:pPr marL="0" indent="0">
              <a:buNone/>
            </a:pPr>
            <a:r>
              <a:rPr lang="en-US" sz="1200" b="1" kern="0" spc="200" dirty="0">
                <a:solidFill>
                  <a:srgbClr val="B5651D"/>
                </a:solidFill>
                <a:latin typeface="Calibri" pitchFamily="34" charset="0"/>
                <a:ea typeface="Calibri" pitchFamily="34" charset="-122"/>
                <a:cs typeface="Calibri" pitchFamily="34" charset="-120"/>
              </a:rPr>
              <a:t>ICENDE 2026  ·  CHENNAI  ·  TRACK B — WELDING</a:t>
            </a:r>
            <a:endParaRPr lang="en-US" sz="1200" dirty="0"/>
          </a:p>
        </p:txBody>
      </p:sp>
      <p:sp>
        <p:nvSpPr>
          <p:cNvPr id="3" name="Shape 1"/>
          <p:cNvSpPr/>
          <p:nvPr/>
        </p:nvSpPr>
        <p:spPr>
          <a:xfrm>
            <a:off x="640080" y="1143000"/>
            <a:ext cx="3840480" cy="0"/>
          </a:xfrm>
          <a:prstGeom prst="line">
            <a:avLst/>
          </a:prstGeom>
          <a:noFill/>
          <a:ln w="12700">
            <a:solidFill>
              <a:srgbClr val="DDE2E6"/>
            </a:solidFill>
            <a:prstDash val="solid"/>
          </a:ln>
        </p:spPr>
      </p:sp>
      <p:sp>
        <p:nvSpPr>
          <p:cNvPr id="4" name="Text 2"/>
          <p:cNvSpPr/>
          <p:nvPr/>
        </p:nvSpPr>
        <p:spPr>
          <a:xfrm>
            <a:off x="640080" y="1554480"/>
            <a:ext cx="10515600" cy="1188720"/>
          </a:xfrm>
          <a:prstGeom prst="rect">
            <a:avLst/>
          </a:prstGeom>
          <a:noFill/>
          <a:ln/>
        </p:spPr>
        <p:txBody>
          <a:bodyPr wrap="square"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Closing the WPS–PQR–Welder Gap</a:t>
            </a:r>
            <a:endParaRPr lang="en-US" sz="3800" dirty="0"/>
          </a:p>
        </p:txBody>
      </p:sp>
      <p:sp>
        <p:nvSpPr>
          <p:cNvPr id="5" name="Text 3"/>
          <p:cNvSpPr/>
          <p:nvPr/>
        </p:nvSpPr>
        <p:spPr>
          <a:xfrm>
            <a:off x="640080" y="2606040"/>
            <a:ext cx="9875520" cy="640080"/>
          </a:xfrm>
          <a:prstGeom prst="rect">
            <a:avLst/>
          </a:prstGeom>
          <a:noFill/>
          <a:ln/>
        </p:spPr>
        <p:txBody>
          <a:bodyPr wrap="square" rtlCol="0" anchor="ctr"/>
          <a:lstStyle/>
          <a:p>
            <a:pPr marL="0" indent="0">
              <a:buNone/>
            </a:pPr>
            <a:r>
              <a:rPr lang="en-US" sz="1700" i="1" dirty="0">
                <a:solidFill>
                  <a:srgbClr val="C7D0D9"/>
                </a:solidFill>
                <a:latin typeface="Calibri" pitchFamily="34" charset="0"/>
                <a:ea typeface="Calibri" pitchFamily="34" charset="-122"/>
                <a:cs typeface="Calibri" pitchFamily="34" charset="-120"/>
              </a:rPr>
              <a:t>A Digital Traceability Framework for Welding Quality Records</a:t>
            </a:r>
            <a:endParaRPr lang="en-US" sz="1700" dirty="0"/>
          </a:p>
        </p:txBody>
      </p:sp>
      <p:sp>
        <p:nvSpPr>
          <p:cNvPr id="6" name="Text 4"/>
          <p:cNvSpPr/>
          <p:nvPr/>
        </p:nvSpPr>
        <p:spPr>
          <a:xfrm>
            <a:off x="640080" y="3520440"/>
            <a:ext cx="7315200" cy="32004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Jayant Chandavarkar¹</a:t>
            </a:r>
            <a:endParaRPr lang="en-US" sz="1400" dirty="0"/>
          </a:p>
        </p:txBody>
      </p:sp>
      <p:sp>
        <p:nvSpPr>
          <p:cNvPr id="7" name="Text 5"/>
          <p:cNvSpPr/>
          <p:nvPr/>
        </p:nvSpPr>
        <p:spPr>
          <a:xfrm>
            <a:off x="640080" y="3840480"/>
            <a:ext cx="8686800" cy="320040"/>
          </a:xfrm>
          <a:prstGeom prst="rect">
            <a:avLst/>
          </a:prstGeom>
          <a:noFill/>
          <a:ln/>
        </p:spPr>
        <p:txBody>
          <a:bodyPr wrap="square" rtlCol="0" anchor="ctr"/>
          <a:lstStyle/>
          <a:p>
            <a:pPr marL="0" indent="0">
              <a:buNone/>
            </a:pPr>
            <a:r>
              <a:rPr lang="en-US" sz="1100" dirty="0">
                <a:solidFill>
                  <a:srgbClr val="7C93A8"/>
                </a:solidFill>
                <a:latin typeface="Calibri" pitchFamily="34" charset="0"/>
                <a:ea typeface="Calibri" pitchFamily="34" charset="-122"/>
                <a:cs typeface="Calibri" pitchFamily="34" charset="-120"/>
              </a:rPr>
              <a:t>¹ OMS Business Digitalisation Pvt Ltd, Bengaluru, India   ·   jayant@omssoftware.com.au</a:t>
            </a:r>
            <a:endParaRPr lang="en-US" sz="1100" dirty="0"/>
          </a:p>
        </p:txBody>
      </p:sp>
      <p:sp>
        <p:nvSpPr>
          <p:cNvPr id="8" name="Shape 6"/>
          <p:cNvSpPr/>
          <p:nvPr/>
        </p:nvSpPr>
        <p:spPr>
          <a:xfrm>
            <a:off x="3127248" y="5394960"/>
            <a:ext cx="2432304" cy="0"/>
          </a:xfrm>
          <a:prstGeom prst="line">
            <a:avLst/>
          </a:prstGeom>
          <a:noFill/>
          <a:ln w="19050">
            <a:solidFill>
              <a:srgbClr val="44607A"/>
            </a:solidFill>
            <a:prstDash val="solid"/>
          </a:ln>
        </p:spPr>
      </p:sp>
      <p:sp>
        <p:nvSpPr>
          <p:cNvPr id="9" name="Shape 7"/>
          <p:cNvSpPr/>
          <p:nvPr/>
        </p:nvSpPr>
        <p:spPr>
          <a:xfrm>
            <a:off x="6327648" y="5394960"/>
            <a:ext cx="2432304" cy="0"/>
          </a:xfrm>
          <a:prstGeom prst="line">
            <a:avLst/>
          </a:prstGeom>
          <a:noFill/>
          <a:ln w="19050">
            <a:solidFill>
              <a:srgbClr val="44607A"/>
            </a:solidFill>
            <a:prstDash val="solid"/>
          </a:ln>
        </p:spPr>
      </p:sp>
      <p:sp>
        <p:nvSpPr>
          <p:cNvPr id="10" name="Shape 8"/>
          <p:cNvSpPr/>
          <p:nvPr/>
        </p:nvSpPr>
        <p:spPr>
          <a:xfrm>
            <a:off x="2359152" y="5010912"/>
            <a:ext cx="768096" cy="768096"/>
          </a:xfrm>
          <a:prstGeom prst="ellipse">
            <a:avLst/>
          </a:prstGeom>
          <a:solidFill>
            <a:srgbClr val="44607A"/>
          </a:solidFill>
          <a:ln w="25400">
            <a:solidFill>
              <a:srgbClr val="1A2733"/>
            </a:solidFill>
            <a:prstDash val="solid"/>
          </a:ln>
        </p:spPr>
      </p:sp>
      <p:sp>
        <p:nvSpPr>
          <p:cNvPr id="11" name="Text 9"/>
          <p:cNvSpPr/>
          <p:nvPr/>
        </p:nvSpPr>
        <p:spPr>
          <a:xfrm>
            <a:off x="2359152" y="5010912"/>
            <a:ext cx="768096" cy="7680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2" name="Text 10"/>
          <p:cNvSpPr/>
          <p:nvPr/>
        </p:nvSpPr>
        <p:spPr>
          <a:xfrm>
            <a:off x="1737360" y="5916168"/>
            <a:ext cx="2011680" cy="320040"/>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The Procedure</a:t>
            </a:r>
            <a:endParaRPr lang="en-US" sz="1250" dirty="0"/>
          </a:p>
        </p:txBody>
      </p:sp>
      <p:sp>
        <p:nvSpPr>
          <p:cNvPr id="13" name="Text 11"/>
          <p:cNvSpPr/>
          <p:nvPr/>
        </p:nvSpPr>
        <p:spPr>
          <a:xfrm>
            <a:off x="1737360" y="6236208"/>
            <a:ext cx="2011680" cy="457200"/>
          </a:xfrm>
          <a:prstGeom prst="rect">
            <a:avLst/>
          </a:prstGeom>
          <a:noFill/>
          <a:ln/>
        </p:spPr>
        <p:txBody>
          <a:bodyPr wrap="square" rtlCol="0" anchor="ctr"/>
          <a:lstStyle/>
          <a:p>
            <a:pPr marL="0" indent="0" algn="ctr">
              <a:buNone/>
            </a:pPr>
            <a:r>
              <a:rPr lang="en-US" sz="1000" dirty="0">
                <a:solidFill>
                  <a:srgbClr val="7C93A8"/>
                </a:solidFill>
                <a:latin typeface="Calibri" pitchFamily="34" charset="0"/>
                <a:ea typeface="Calibri" pitchFamily="34" charset="-122"/>
                <a:cs typeface="Calibri" pitchFamily="34" charset="-120"/>
              </a:rPr>
              <a:t>What to do</a:t>
            </a:r>
            <a:endParaRPr lang="en-US" sz="1000" dirty="0"/>
          </a:p>
        </p:txBody>
      </p:sp>
      <p:sp>
        <p:nvSpPr>
          <p:cNvPr id="14" name="Shape 12"/>
          <p:cNvSpPr/>
          <p:nvPr/>
        </p:nvSpPr>
        <p:spPr>
          <a:xfrm>
            <a:off x="5559552" y="5010912"/>
            <a:ext cx="768096" cy="768096"/>
          </a:xfrm>
          <a:prstGeom prst="ellipse">
            <a:avLst/>
          </a:prstGeom>
          <a:solidFill>
            <a:srgbClr val="44607A"/>
          </a:solidFill>
          <a:ln w="25400">
            <a:solidFill>
              <a:srgbClr val="1A2733"/>
            </a:solidFill>
            <a:prstDash val="solid"/>
          </a:ln>
        </p:spPr>
      </p:sp>
      <p:sp>
        <p:nvSpPr>
          <p:cNvPr id="15" name="Text 13"/>
          <p:cNvSpPr/>
          <p:nvPr/>
        </p:nvSpPr>
        <p:spPr>
          <a:xfrm>
            <a:off x="5559552" y="5010912"/>
            <a:ext cx="768096" cy="7680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6" name="Text 14"/>
          <p:cNvSpPr/>
          <p:nvPr/>
        </p:nvSpPr>
        <p:spPr>
          <a:xfrm>
            <a:off x="4937760" y="5916168"/>
            <a:ext cx="2011680" cy="320040"/>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The Proof</a:t>
            </a:r>
            <a:endParaRPr lang="en-US" sz="1250" dirty="0"/>
          </a:p>
        </p:txBody>
      </p:sp>
      <p:sp>
        <p:nvSpPr>
          <p:cNvPr id="17" name="Text 15"/>
          <p:cNvSpPr/>
          <p:nvPr/>
        </p:nvSpPr>
        <p:spPr>
          <a:xfrm>
            <a:off x="4937760" y="6236208"/>
            <a:ext cx="2011680" cy="457200"/>
          </a:xfrm>
          <a:prstGeom prst="rect">
            <a:avLst/>
          </a:prstGeom>
          <a:noFill/>
          <a:ln/>
        </p:spPr>
        <p:txBody>
          <a:bodyPr wrap="square" rtlCol="0" anchor="ctr"/>
          <a:lstStyle/>
          <a:p>
            <a:pPr marL="0" indent="0" algn="ctr">
              <a:buNone/>
            </a:pPr>
            <a:r>
              <a:rPr lang="en-US" sz="1000" dirty="0">
                <a:solidFill>
                  <a:srgbClr val="7C93A8"/>
                </a:solidFill>
                <a:latin typeface="Calibri" pitchFamily="34" charset="0"/>
                <a:ea typeface="Calibri" pitchFamily="34" charset="-122"/>
                <a:cs typeface="Calibri" pitchFamily="34" charset="-120"/>
              </a:rPr>
              <a:t>It works</a:t>
            </a:r>
            <a:endParaRPr lang="en-US" sz="1000" dirty="0"/>
          </a:p>
        </p:txBody>
      </p:sp>
      <p:sp>
        <p:nvSpPr>
          <p:cNvPr id="18" name="Shape 16"/>
          <p:cNvSpPr/>
          <p:nvPr/>
        </p:nvSpPr>
        <p:spPr>
          <a:xfrm>
            <a:off x="8759952" y="5010912"/>
            <a:ext cx="768096" cy="768096"/>
          </a:xfrm>
          <a:prstGeom prst="ellipse">
            <a:avLst/>
          </a:prstGeom>
          <a:solidFill>
            <a:srgbClr val="44607A"/>
          </a:solidFill>
          <a:ln w="25400">
            <a:solidFill>
              <a:srgbClr val="1A2733"/>
            </a:solidFill>
            <a:prstDash val="solid"/>
          </a:ln>
        </p:spPr>
      </p:sp>
      <p:sp>
        <p:nvSpPr>
          <p:cNvPr id="19" name="Text 17"/>
          <p:cNvSpPr/>
          <p:nvPr/>
        </p:nvSpPr>
        <p:spPr>
          <a:xfrm>
            <a:off x="8759952" y="5010912"/>
            <a:ext cx="768096" cy="7680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0" name="Text 18"/>
          <p:cNvSpPr/>
          <p:nvPr/>
        </p:nvSpPr>
        <p:spPr>
          <a:xfrm>
            <a:off x="8138160" y="5916168"/>
            <a:ext cx="2011680" cy="320040"/>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The Person</a:t>
            </a:r>
            <a:endParaRPr lang="en-US" sz="1250" dirty="0"/>
          </a:p>
        </p:txBody>
      </p:sp>
      <p:sp>
        <p:nvSpPr>
          <p:cNvPr id="21" name="Text 19"/>
          <p:cNvSpPr/>
          <p:nvPr/>
        </p:nvSpPr>
        <p:spPr>
          <a:xfrm>
            <a:off x="8138160" y="6236208"/>
            <a:ext cx="2011680" cy="457200"/>
          </a:xfrm>
          <a:prstGeom prst="rect">
            <a:avLst/>
          </a:prstGeom>
          <a:noFill/>
          <a:ln/>
        </p:spPr>
        <p:txBody>
          <a:bodyPr wrap="square" rtlCol="0" anchor="ctr"/>
          <a:lstStyle/>
          <a:p>
            <a:pPr marL="0" indent="0" algn="ctr">
              <a:buNone/>
            </a:pPr>
            <a:r>
              <a:rPr lang="en-US" sz="1000" dirty="0">
                <a:solidFill>
                  <a:srgbClr val="7C93A8"/>
                </a:solidFill>
                <a:latin typeface="Calibri" pitchFamily="34" charset="0"/>
                <a:ea typeface="Calibri" pitchFamily="34" charset="-122"/>
                <a:cs typeface="Calibri" pitchFamily="34" charset="-120"/>
              </a:rPr>
              <a:t>Who's qualified</a:t>
            </a:r>
            <a:endParaRPr lang="en-US" sz="1000" dirty="0"/>
          </a:p>
        </p:txBody>
      </p:sp>
      <p:sp>
        <p:nvSpPr>
          <p:cNvPr id="22" name="Text 20"/>
          <p:cNvSpPr/>
          <p:nvPr/>
        </p:nvSpPr>
        <p:spPr>
          <a:xfrm>
            <a:off x="0" y="0"/>
            <a:ext cx="9144000" cy="0"/>
          </a:xfrm>
          <a:prstGeom prst="rect">
            <a:avLst/>
          </a:prstGeom>
          <a:noFill/>
          <a:ln/>
        </p:spPr>
        <p:txBody>
          <a:bodyPr wrap="square" rtlCol="0" anchor="ctr"/>
          <a:lstStyle/>
          <a:p>
            <a:pPr marL="0" indent="0">
              <a:buNone/>
            </a:pPr>
            <a:endParaRPr lang="en-US" dirty="0"/>
          </a:p>
        </p:txBody>
      </p:sp>
      <p:sp>
        <p:nvSpPr>
          <p:cNvPr id="23" name="Text 21"/>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1 / 12</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THE PROBLEM</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It works — until someone asks for proof</a:t>
            </a:r>
            <a:endParaRPr lang="en-US" sz="2800" dirty="0"/>
          </a:p>
        </p:txBody>
      </p:sp>
      <p:sp>
        <p:nvSpPr>
          <p:cNvPr id="4" name="Text 2"/>
          <p:cNvSpPr/>
          <p:nvPr/>
        </p:nvSpPr>
        <p:spPr>
          <a:xfrm>
            <a:off x="640080" y="1554480"/>
            <a:ext cx="10515600" cy="548640"/>
          </a:xfrm>
          <a:prstGeom prst="rect">
            <a:avLst/>
          </a:prstGeom>
          <a:noFill/>
          <a:ln/>
        </p:spPr>
        <p:txBody>
          <a:bodyPr wrap="square" rtlCol="0" anchor="ctr"/>
          <a:lstStyle/>
          <a:p>
            <a:pPr marL="0" indent="0">
              <a:buNone/>
            </a:pPr>
            <a:r>
              <a:rPr lang="en-US" sz="1500" dirty="0">
                <a:solidFill>
                  <a:srgbClr val="5B6670"/>
                </a:solidFill>
                <a:latin typeface="Calibri" pitchFamily="34" charset="0"/>
                <a:ea typeface="Calibri" pitchFamily="34" charset="-122"/>
                <a:cs typeface="Calibri" pitchFamily="34" charset="-120"/>
              </a:rPr>
              <a:t>Most welding companies still run this on paper: binders of approved procedures, folders of test results, and a logbook of who's certified for what.</a:t>
            </a:r>
            <a:endParaRPr lang="en-US" sz="1500" dirty="0"/>
          </a:p>
        </p:txBody>
      </p:sp>
      <p:sp>
        <p:nvSpPr>
          <p:cNvPr id="5" name="Shape 3"/>
          <p:cNvSpPr/>
          <p:nvPr/>
        </p:nvSpPr>
        <p:spPr>
          <a:xfrm>
            <a:off x="640080" y="2514600"/>
            <a:ext cx="10881360" cy="0"/>
          </a:xfrm>
          <a:prstGeom prst="line">
            <a:avLst/>
          </a:prstGeom>
          <a:noFill/>
          <a:ln w="12700">
            <a:solidFill>
              <a:srgbClr val="DDE2E6"/>
            </a:solidFill>
            <a:prstDash val="solid"/>
          </a:ln>
        </p:spPr>
      </p:sp>
      <p:sp>
        <p:nvSpPr>
          <p:cNvPr id="6" name="Text 4"/>
          <p:cNvSpPr/>
          <p:nvPr/>
        </p:nvSpPr>
        <p:spPr>
          <a:xfrm>
            <a:off x="640080" y="2679192"/>
            <a:ext cx="640080" cy="548640"/>
          </a:xfrm>
          <a:prstGeom prst="rect">
            <a:avLst/>
          </a:prstGeom>
          <a:noFill/>
          <a:ln/>
        </p:spPr>
        <p:txBody>
          <a:bodyPr wrap="square" rtlCol="0" anchor="ctr"/>
          <a:lstStyle/>
          <a:p>
            <a:pPr marL="0" indent="0">
              <a:buNone/>
            </a:pPr>
            <a:r>
              <a:rPr lang="en-US" sz="2200" b="1" dirty="0">
                <a:solidFill>
                  <a:srgbClr val="B5651D"/>
                </a:solidFill>
                <a:latin typeface="Cambria" pitchFamily="34" charset="0"/>
                <a:ea typeface="Cambria" pitchFamily="34" charset="-122"/>
                <a:cs typeface="Cambria" pitchFamily="34" charset="-120"/>
              </a:rPr>
              <a:t>01</a:t>
            </a:r>
            <a:endParaRPr lang="en-US" sz="2200" dirty="0"/>
          </a:p>
        </p:txBody>
      </p:sp>
      <p:sp>
        <p:nvSpPr>
          <p:cNvPr id="7" name="Text 5"/>
          <p:cNvSpPr/>
          <p:nvPr/>
        </p:nvSpPr>
        <p:spPr>
          <a:xfrm>
            <a:off x="1417320" y="2679192"/>
            <a:ext cx="3657600" cy="640080"/>
          </a:xfrm>
          <a:prstGeom prst="rect">
            <a:avLst/>
          </a:prstGeom>
          <a:noFill/>
          <a:ln/>
        </p:spPr>
        <p:txBody>
          <a:bodyPr wrap="square" rtlCol="0" anchor="t"/>
          <a:lstStyle/>
          <a:p>
            <a:pPr marL="0" indent="0">
              <a:buNone/>
            </a:pPr>
            <a:r>
              <a:rPr lang="en-US" sz="1450" b="1" dirty="0">
                <a:solidFill>
                  <a:srgbClr val="1A2733"/>
                </a:solidFill>
                <a:latin typeface="Calibri" pitchFamily="34" charset="0"/>
                <a:ea typeface="Calibri" pitchFamily="34" charset="-122"/>
                <a:cs typeface="Calibri" pitchFamily="34" charset="-120"/>
              </a:rPr>
              <a:t>An auditor walks in</a:t>
            </a:r>
            <a:endParaRPr lang="en-US" sz="1450" dirty="0"/>
          </a:p>
        </p:txBody>
      </p:sp>
      <p:sp>
        <p:nvSpPr>
          <p:cNvPr id="8" name="Text 6"/>
          <p:cNvSpPr/>
          <p:nvPr/>
        </p:nvSpPr>
        <p:spPr>
          <a:xfrm>
            <a:off x="5212080" y="2679192"/>
            <a:ext cx="6309360" cy="640080"/>
          </a:xfrm>
          <a:prstGeom prst="rect">
            <a:avLst/>
          </a:prstGeom>
          <a:noFill/>
          <a:ln/>
        </p:spPr>
        <p:txBody>
          <a:bodyPr wrap="square" rtlCol="0" anchor="t"/>
          <a:lstStyle/>
          <a:p>
            <a:pPr marL="0" indent="0">
              <a:buNone/>
            </a:pPr>
            <a:r>
              <a:rPr lang="en-US" sz="1300" dirty="0">
                <a:solidFill>
                  <a:srgbClr val="5B6670"/>
                </a:solidFill>
                <a:latin typeface="Calibri" pitchFamily="34" charset="0"/>
                <a:ea typeface="Calibri" pitchFamily="34" charset="-122"/>
                <a:cs typeface="Calibri" pitchFamily="34" charset="-120"/>
              </a:rPr>
              <a:t>and asks you to prove a specific weld, on a specific job, was made by a qualified person, under an approved procedure.</a:t>
            </a:r>
            <a:endParaRPr lang="en-US" sz="1300" dirty="0"/>
          </a:p>
        </p:txBody>
      </p:sp>
      <p:sp>
        <p:nvSpPr>
          <p:cNvPr id="9" name="Shape 7"/>
          <p:cNvSpPr/>
          <p:nvPr/>
        </p:nvSpPr>
        <p:spPr>
          <a:xfrm>
            <a:off x="640080" y="3566160"/>
            <a:ext cx="10881360" cy="0"/>
          </a:xfrm>
          <a:prstGeom prst="line">
            <a:avLst/>
          </a:prstGeom>
          <a:noFill/>
          <a:ln w="12700">
            <a:solidFill>
              <a:srgbClr val="DDE2E6"/>
            </a:solidFill>
            <a:prstDash val="solid"/>
          </a:ln>
        </p:spPr>
      </p:sp>
      <p:sp>
        <p:nvSpPr>
          <p:cNvPr id="10" name="Text 8"/>
          <p:cNvSpPr/>
          <p:nvPr/>
        </p:nvSpPr>
        <p:spPr>
          <a:xfrm>
            <a:off x="640080" y="3730752"/>
            <a:ext cx="640080" cy="548640"/>
          </a:xfrm>
          <a:prstGeom prst="rect">
            <a:avLst/>
          </a:prstGeom>
          <a:noFill/>
          <a:ln/>
        </p:spPr>
        <p:txBody>
          <a:bodyPr wrap="square" rtlCol="0" anchor="ctr"/>
          <a:lstStyle/>
          <a:p>
            <a:pPr marL="0" indent="0">
              <a:buNone/>
            </a:pPr>
            <a:r>
              <a:rPr lang="en-US" sz="2200" b="1" dirty="0">
                <a:solidFill>
                  <a:srgbClr val="B5651D"/>
                </a:solidFill>
                <a:latin typeface="Cambria" pitchFamily="34" charset="0"/>
                <a:ea typeface="Cambria" pitchFamily="34" charset="-122"/>
                <a:cs typeface="Cambria" pitchFamily="34" charset="-120"/>
              </a:rPr>
              <a:t>02</a:t>
            </a:r>
            <a:endParaRPr lang="en-US" sz="2200" dirty="0"/>
          </a:p>
        </p:txBody>
      </p:sp>
      <p:sp>
        <p:nvSpPr>
          <p:cNvPr id="11" name="Text 9"/>
          <p:cNvSpPr/>
          <p:nvPr/>
        </p:nvSpPr>
        <p:spPr>
          <a:xfrm>
            <a:off x="1417320" y="3730752"/>
            <a:ext cx="3657600" cy="640080"/>
          </a:xfrm>
          <a:prstGeom prst="rect">
            <a:avLst/>
          </a:prstGeom>
          <a:noFill/>
          <a:ln/>
        </p:spPr>
        <p:txBody>
          <a:bodyPr wrap="square" rtlCol="0" anchor="t"/>
          <a:lstStyle/>
          <a:p>
            <a:pPr marL="0" indent="0">
              <a:buNone/>
            </a:pPr>
            <a:r>
              <a:rPr lang="en-US" sz="1450" b="1" dirty="0">
                <a:solidFill>
                  <a:srgbClr val="1A2733"/>
                </a:solidFill>
                <a:latin typeface="Calibri" pitchFamily="34" charset="0"/>
                <a:ea typeface="Calibri" pitchFamily="34" charset="-122"/>
                <a:cs typeface="Calibri" pitchFamily="34" charset="-120"/>
              </a:rPr>
              <a:t>A welder's certificate lapses</a:t>
            </a:r>
            <a:endParaRPr lang="en-US" sz="1450" dirty="0"/>
          </a:p>
        </p:txBody>
      </p:sp>
      <p:sp>
        <p:nvSpPr>
          <p:cNvPr id="12" name="Text 10"/>
          <p:cNvSpPr/>
          <p:nvPr/>
        </p:nvSpPr>
        <p:spPr>
          <a:xfrm>
            <a:off x="5212080" y="3730752"/>
            <a:ext cx="6309360" cy="640080"/>
          </a:xfrm>
          <a:prstGeom prst="rect">
            <a:avLst/>
          </a:prstGeom>
          <a:noFill/>
          <a:ln/>
        </p:spPr>
        <p:txBody>
          <a:bodyPr wrap="square" rtlCol="0" anchor="t"/>
          <a:lstStyle/>
          <a:p>
            <a:pPr marL="0" indent="0">
              <a:buNone/>
            </a:pPr>
            <a:r>
              <a:rPr lang="en-US" sz="1300" dirty="0">
                <a:solidFill>
                  <a:srgbClr val="5B6670"/>
                </a:solidFill>
                <a:latin typeface="Calibri" pitchFamily="34" charset="0"/>
                <a:ea typeface="Calibri" pitchFamily="34" charset="-122"/>
                <a:cs typeface="Calibri" pitchFamily="34" charset="-120"/>
              </a:rPr>
              <a:t>quietly, in a filing cabinet — and nobody notices until someone checks.</a:t>
            </a:r>
            <a:endParaRPr lang="en-US" sz="1300" dirty="0"/>
          </a:p>
        </p:txBody>
      </p:sp>
      <p:sp>
        <p:nvSpPr>
          <p:cNvPr id="13" name="Shape 11"/>
          <p:cNvSpPr/>
          <p:nvPr/>
        </p:nvSpPr>
        <p:spPr>
          <a:xfrm>
            <a:off x="640080" y="4617720"/>
            <a:ext cx="10881360" cy="0"/>
          </a:xfrm>
          <a:prstGeom prst="line">
            <a:avLst/>
          </a:prstGeom>
          <a:noFill/>
          <a:ln w="12700">
            <a:solidFill>
              <a:srgbClr val="DDE2E6"/>
            </a:solidFill>
            <a:prstDash val="solid"/>
          </a:ln>
        </p:spPr>
      </p:sp>
      <p:sp>
        <p:nvSpPr>
          <p:cNvPr id="14" name="Text 12"/>
          <p:cNvSpPr/>
          <p:nvPr/>
        </p:nvSpPr>
        <p:spPr>
          <a:xfrm>
            <a:off x="640080" y="4782312"/>
            <a:ext cx="640080" cy="548640"/>
          </a:xfrm>
          <a:prstGeom prst="rect">
            <a:avLst/>
          </a:prstGeom>
          <a:noFill/>
          <a:ln/>
        </p:spPr>
        <p:txBody>
          <a:bodyPr wrap="square" rtlCol="0" anchor="ctr"/>
          <a:lstStyle/>
          <a:p>
            <a:pPr marL="0" indent="0">
              <a:buNone/>
            </a:pPr>
            <a:r>
              <a:rPr lang="en-US" sz="2200" b="1" dirty="0">
                <a:solidFill>
                  <a:srgbClr val="B5651D"/>
                </a:solidFill>
                <a:latin typeface="Cambria" pitchFamily="34" charset="0"/>
                <a:ea typeface="Cambria" pitchFamily="34" charset="-122"/>
                <a:cs typeface="Cambria" pitchFamily="34" charset="-120"/>
              </a:rPr>
              <a:t>03</a:t>
            </a:r>
            <a:endParaRPr lang="en-US" sz="2200" dirty="0"/>
          </a:p>
        </p:txBody>
      </p:sp>
      <p:sp>
        <p:nvSpPr>
          <p:cNvPr id="15" name="Text 13"/>
          <p:cNvSpPr/>
          <p:nvPr/>
        </p:nvSpPr>
        <p:spPr>
          <a:xfrm>
            <a:off x="1417320" y="4782312"/>
            <a:ext cx="3657600" cy="640080"/>
          </a:xfrm>
          <a:prstGeom prst="rect">
            <a:avLst/>
          </a:prstGeom>
          <a:noFill/>
          <a:ln/>
        </p:spPr>
        <p:txBody>
          <a:bodyPr wrap="square" rtlCol="0" anchor="t"/>
          <a:lstStyle/>
          <a:p>
            <a:pPr marL="0" indent="0">
              <a:buNone/>
            </a:pPr>
            <a:r>
              <a:rPr lang="en-US" sz="1450" b="1" dirty="0">
                <a:solidFill>
                  <a:srgbClr val="1A2733"/>
                </a:solidFill>
                <a:latin typeface="Calibri" pitchFamily="34" charset="0"/>
                <a:ea typeface="Calibri" pitchFamily="34" charset="-122"/>
                <a:cs typeface="Calibri" pitchFamily="34" charset="-120"/>
              </a:rPr>
              <a:t>A client asks for records</a:t>
            </a:r>
            <a:endParaRPr lang="en-US" sz="1450" dirty="0"/>
          </a:p>
        </p:txBody>
      </p:sp>
      <p:sp>
        <p:nvSpPr>
          <p:cNvPr id="16" name="Text 14"/>
          <p:cNvSpPr/>
          <p:nvPr/>
        </p:nvSpPr>
        <p:spPr>
          <a:xfrm>
            <a:off x="5212080" y="4782312"/>
            <a:ext cx="6309360" cy="640080"/>
          </a:xfrm>
          <a:prstGeom prst="rect">
            <a:avLst/>
          </a:prstGeom>
          <a:noFill/>
          <a:ln/>
        </p:spPr>
        <p:txBody>
          <a:bodyPr wrap="square" rtlCol="0" anchor="t"/>
          <a:lstStyle/>
          <a:p>
            <a:pPr marL="0" indent="0">
              <a:buNone/>
            </a:pPr>
            <a:r>
              <a:rPr lang="en-US" sz="1300" dirty="0">
                <a:solidFill>
                  <a:srgbClr val="5B6670"/>
                </a:solidFill>
                <a:latin typeface="Calibri" pitchFamily="34" charset="0"/>
                <a:ea typeface="Calibri" pitchFamily="34" charset="-122"/>
                <a:cs typeface="Calibri" pitchFamily="34" charset="-120"/>
              </a:rPr>
              <a:t>on a job finished two years ago — and someone has to go find the right binder.</a:t>
            </a:r>
            <a:endParaRPr lang="en-US" sz="1300" dirty="0"/>
          </a:p>
        </p:txBody>
      </p:sp>
      <p:sp>
        <p:nvSpPr>
          <p:cNvPr id="17" name="Shape 15"/>
          <p:cNvSpPr/>
          <p:nvPr/>
        </p:nvSpPr>
        <p:spPr>
          <a:xfrm>
            <a:off x="640080" y="5669280"/>
            <a:ext cx="10881360" cy="0"/>
          </a:xfrm>
          <a:prstGeom prst="line">
            <a:avLst/>
          </a:prstGeom>
          <a:noFill/>
          <a:ln w="12700">
            <a:solidFill>
              <a:srgbClr val="DDE2E6"/>
            </a:solidFill>
            <a:prstDash val="solid"/>
          </a:ln>
        </p:spPr>
      </p:sp>
      <p:sp>
        <p:nvSpPr>
          <p:cNvPr id="18" name="Text 16"/>
          <p:cNvSpPr/>
          <p:nvPr/>
        </p:nvSpPr>
        <p:spPr>
          <a:xfrm>
            <a:off x="640080" y="5943600"/>
            <a:ext cx="10515600" cy="457200"/>
          </a:xfrm>
          <a:prstGeom prst="rect">
            <a:avLst/>
          </a:prstGeom>
          <a:noFill/>
          <a:ln/>
        </p:spPr>
        <p:txBody>
          <a:bodyPr wrap="square" rtlCol="0" anchor="ctr"/>
          <a:lstStyle/>
          <a:p>
            <a:pPr marL="0" indent="0">
              <a:buNone/>
            </a:pPr>
            <a:r>
              <a:rPr lang="en-US" sz="1350" i="1" dirty="0">
                <a:solidFill>
                  <a:srgbClr val="44607A"/>
                </a:solidFill>
                <a:latin typeface="Calibri" pitchFamily="34" charset="0"/>
                <a:ea typeface="Calibri" pitchFamily="34" charset="-122"/>
                <a:cs typeface="Calibri" pitchFamily="34" charset="-120"/>
              </a:rPr>
              <a:t>Three separate records are supposed to answer that question together. In practice, they rarely talk to each other.</a:t>
            </a:r>
            <a:endParaRPr lang="en-US" sz="1350" dirty="0"/>
          </a:p>
        </p:txBody>
      </p:sp>
      <p:sp>
        <p:nvSpPr>
          <p:cNvPr id="19" name="Text 17"/>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2 / 12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WHY IT MATTERS</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Qualification isn't a one-time event — it's a moving target</a:t>
            </a:r>
            <a:endParaRPr lang="en-US" sz="2800" dirty="0"/>
          </a:p>
        </p:txBody>
      </p:sp>
      <p:sp>
        <p:nvSpPr>
          <p:cNvPr id="4" name="Shape 2"/>
          <p:cNvSpPr/>
          <p:nvPr/>
        </p:nvSpPr>
        <p:spPr>
          <a:xfrm>
            <a:off x="640080" y="1737360"/>
            <a:ext cx="10881360" cy="2286000"/>
          </a:xfrm>
          <a:prstGeom prst="roundRect">
            <a:avLst>
              <a:gd name="adj" fmla="val 2400"/>
            </a:avLst>
          </a:prstGeom>
          <a:solidFill>
            <a:srgbClr val="FAFAFA"/>
          </a:solidFill>
          <a:ln w="12700">
            <a:solidFill>
              <a:srgbClr val="DDE2E6"/>
            </a:solidFill>
            <a:prstDash val="solid"/>
          </a:ln>
        </p:spPr>
      </p:sp>
      <p:sp>
        <p:nvSpPr>
          <p:cNvPr id="5" name="Text 3"/>
          <p:cNvSpPr/>
          <p:nvPr/>
        </p:nvSpPr>
        <p:spPr>
          <a:xfrm>
            <a:off x="1005840" y="2011680"/>
            <a:ext cx="10149840" cy="548640"/>
          </a:xfrm>
          <a:prstGeom prst="rect">
            <a:avLst/>
          </a:prstGeom>
          <a:noFill/>
          <a:ln/>
        </p:spPr>
        <p:txBody>
          <a:bodyPr wrap="square" rtlCol="0" anchor="ctr"/>
          <a:lstStyle/>
          <a:p>
            <a:pPr marL="0" indent="0">
              <a:buNone/>
            </a:pPr>
            <a:r>
              <a:rPr lang="en-US" sz="2000" b="1" dirty="0">
                <a:solidFill>
                  <a:srgbClr val="1A2733"/>
                </a:solidFill>
                <a:latin typeface="Cambria" pitchFamily="34" charset="0"/>
                <a:ea typeface="Cambria" pitchFamily="34" charset="-122"/>
                <a:cs typeface="Cambria" pitchFamily="34" charset="-120"/>
              </a:rPr>
              <a:t>A welder's certification can lapse in as little as six months</a:t>
            </a:r>
            <a:endParaRPr lang="en-US" sz="2000" dirty="0"/>
          </a:p>
        </p:txBody>
      </p:sp>
      <p:sp>
        <p:nvSpPr>
          <p:cNvPr id="6" name="Text 4"/>
          <p:cNvSpPr/>
          <p:nvPr/>
        </p:nvSpPr>
        <p:spPr>
          <a:xfrm>
            <a:off x="1005840" y="2697480"/>
            <a:ext cx="10149840" cy="1188720"/>
          </a:xfrm>
          <a:prstGeom prst="rect">
            <a:avLst/>
          </a:prstGeom>
          <a:noFill/>
          <a:ln/>
        </p:spPr>
        <p:txBody>
          <a:bodyPr wrap="square" rtlCol="0" anchor="ctr"/>
          <a:lstStyle/>
          <a:p>
            <a:pPr marL="0" indent="0">
              <a:buNone/>
            </a:pPr>
            <a:r>
              <a:rPr lang="en-US" sz="1350" dirty="0">
                <a:solidFill>
                  <a:srgbClr val="5B6670"/>
                </a:solidFill>
                <a:latin typeface="Calibri" pitchFamily="34" charset="0"/>
                <a:ea typeface="Calibri" pitchFamily="34" charset="-122"/>
                <a:cs typeface="Calibri" pitchFamily="34" charset="-120"/>
              </a:rPr>
              <a:t>Almost every major welding standard — American, European, or Australian — shares the same quiet rule: if a welder stops using a qualified process for six months, that qualification lapses, even if the formal certificate is still “valid” on paper.</a:t>
            </a:r>
            <a:endParaRPr lang="en-US" sz="1350" dirty="0"/>
          </a:p>
        </p:txBody>
      </p:sp>
      <p:sp>
        <p:nvSpPr>
          <p:cNvPr id="7" name="Text 5"/>
          <p:cNvSpPr/>
          <p:nvPr/>
        </p:nvSpPr>
        <p:spPr>
          <a:xfrm>
            <a:off x="640080" y="4297680"/>
            <a:ext cx="10515600" cy="548640"/>
          </a:xfrm>
          <a:prstGeom prst="rect">
            <a:avLst/>
          </a:prstGeom>
          <a:noFill/>
          <a:ln/>
        </p:spPr>
        <p:txBody>
          <a:bodyPr wrap="square" rtlCol="0" anchor="ctr"/>
          <a:lstStyle/>
          <a:p>
            <a:pPr marL="0" indent="0">
              <a:buNone/>
            </a:pPr>
            <a:r>
              <a:rPr lang="en-US" sz="1500" i="1" dirty="0">
                <a:solidFill>
                  <a:srgbClr val="44607A"/>
                </a:solidFill>
                <a:latin typeface="Calibri" pitchFamily="34" charset="0"/>
                <a:ea typeface="Calibri" pitchFamily="34" charset="-122"/>
                <a:cs typeface="Calibri" pitchFamily="34" charset="-120"/>
              </a:rPr>
              <a:t>It's not paperwork for its own sake — it's a clock that keeps resetting, quietly, on every single welder.</a:t>
            </a:r>
            <a:endParaRPr lang="en-US" sz="1500" dirty="0"/>
          </a:p>
        </p:txBody>
      </p:sp>
      <p:sp>
        <p:nvSpPr>
          <p:cNvPr id="8" name="Text 6"/>
          <p:cNvSpPr/>
          <p:nvPr/>
        </p:nvSpPr>
        <p:spPr>
          <a:xfrm>
            <a:off x="640080" y="6035040"/>
            <a:ext cx="7315200" cy="320040"/>
          </a:xfrm>
          <a:prstGeom prst="rect">
            <a:avLst/>
          </a:prstGeom>
          <a:noFill/>
          <a:ln/>
        </p:spPr>
        <p:txBody>
          <a:bodyPr wrap="square" rtlCol="0" anchor="ctr"/>
          <a:lstStyle/>
          <a:p>
            <a:pPr marL="0" indent="0">
              <a:buNone/>
            </a:pPr>
            <a:r>
              <a:rPr lang="en-US" sz="1000" dirty="0">
                <a:solidFill>
                  <a:srgbClr val="5B6670"/>
                </a:solidFill>
                <a:latin typeface="Calibri" pitchFamily="34" charset="0"/>
                <a:ea typeface="Calibri" pitchFamily="34" charset="-122"/>
                <a:cs typeface="Calibri" pitchFamily="34" charset="-120"/>
              </a:rPr>
              <a:t>Sources: ASME Section IX (QW-322), AWS D1.1, ISO 9606-1</a:t>
            </a:r>
            <a:endParaRPr lang="en-US" sz="1000" dirty="0"/>
          </a:p>
        </p:txBody>
      </p:sp>
      <p:sp>
        <p:nvSpPr>
          <p:cNvPr id="9" name="Text 7"/>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3 / 12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THE IDEA</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Three questions. One connected answer.</a:t>
            </a:r>
            <a:endParaRPr lang="en-US" sz="2800" dirty="0"/>
          </a:p>
        </p:txBody>
      </p:sp>
      <p:sp>
        <p:nvSpPr>
          <p:cNvPr id="4" name="Text 2"/>
          <p:cNvSpPr/>
          <p:nvPr/>
        </p:nvSpPr>
        <p:spPr>
          <a:xfrm>
            <a:off x="640080" y="1463040"/>
            <a:ext cx="10515600" cy="502920"/>
          </a:xfrm>
          <a:prstGeom prst="rect">
            <a:avLst/>
          </a:prstGeom>
          <a:noFill/>
          <a:ln/>
        </p:spPr>
        <p:txBody>
          <a:bodyPr wrap="square" rtlCol="0" anchor="ctr"/>
          <a:lstStyle/>
          <a:p>
            <a:pPr marL="0" indent="0">
              <a:buNone/>
            </a:pPr>
            <a:r>
              <a:rPr lang="en-US" sz="1450" dirty="0">
                <a:solidFill>
                  <a:srgbClr val="5B6670"/>
                </a:solidFill>
                <a:latin typeface="Calibri" pitchFamily="34" charset="0"/>
                <a:ea typeface="Calibri" pitchFamily="34" charset="-122"/>
                <a:cs typeface="Calibri" pitchFamily="34" charset="-120"/>
              </a:rPr>
              <a:t>Strip away the acronyms, and welding quality documentation is really just three plain questions that are supposed to stay linked.</a:t>
            </a:r>
            <a:endParaRPr lang="en-US" sz="1450" dirty="0"/>
          </a:p>
        </p:txBody>
      </p:sp>
      <p:sp>
        <p:nvSpPr>
          <p:cNvPr id="5" name="Shape 3"/>
          <p:cNvSpPr/>
          <p:nvPr/>
        </p:nvSpPr>
        <p:spPr>
          <a:xfrm>
            <a:off x="3383280" y="3291840"/>
            <a:ext cx="2194560" cy="0"/>
          </a:xfrm>
          <a:prstGeom prst="line">
            <a:avLst/>
          </a:prstGeom>
          <a:noFill/>
          <a:ln w="19050">
            <a:solidFill>
              <a:srgbClr val="7C93A8"/>
            </a:solidFill>
            <a:prstDash val="solid"/>
          </a:ln>
        </p:spPr>
      </p:sp>
      <p:sp>
        <p:nvSpPr>
          <p:cNvPr id="6" name="Shape 4"/>
          <p:cNvSpPr/>
          <p:nvPr/>
        </p:nvSpPr>
        <p:spPr>
          <a:xfrm>
            <a:off x="6583680" y="3291840"/>
            <a:ext cx="2194560" cy="0"/>
          </a:xfrm>
          <a:prstGeom prst="line">
            <a:avLst/>
          </a:prstGeom>
          <a:noFill/>
          <a:ln w="19050">
            <a:solidFill>
              <a:srgbClr val="7C93A8"/>
            </a:solidFill>
            <a:prstDash val="solid"/>
          </a:ln>
        </p:spPr>
      </p:sp>
      <p:sp>
        <p:nvSpPr>
          <p:cNvPr id="7" name="Shape 5"/>
          <p:cNvSpPr/>
          <p:nvPr/>
        </p:nvSpPr>
        <p:spPr>
          <a:xfrm>
            <a:off x="2377440" y="2788920"/>
            <a:ext cx="1005840" cy="1005840"/>
          </a:xfrm>
          <a:prstGeom prst="ellipse">
            <a:avLst/>
          </a:prstGeom>
          <a:solidFill>
            <a:srgbClr val="44607A"/>
          </a:solidFill>
          <a:ln w="25400">
            <a:solidFill>
              <a:srgbClr val="FFFFFF"/>
            </a:solidFill>
            <a:prstDash val="solid"/>
          </a:ln>
        </p:spPr>
      </p:sp>
      <p:sp>
        <p:nvSpPr>
          <p:cNvPr id="8" name="Text 6"/>
          <p:cNvSpPr/>
          <p:nvPr/>
        </p:nvSpPr>
        <p:spPr>
          <a:xfrm>
            <a:off x="2377440" y="2788920"/>
            <a:ext cx="1005840" cy="100584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9" name="Text 7"/>
          <p:cNvSpPr/>
          <p:nvPr/>
        </p:nvSpPr>
        <p:spPr>
          <a:xfrm>
            <a:off x="1874520" y="3931920"/>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The Procedure</a:t>
            </a:r>
            <a:endParaRPr lang="en-US" sz="1250" dirty="0"/>
          </a:p>
        </p:txBody>
      </p:sp>
      <p:sp>
        <p:nvSpPr>
          <p:cNvPr id="10" name="Shape 8"/>
          <p:cNvSpPr/>
          <p:nvPr/>
        </p:nvSpPr>
        <p:spPr>
          <a:xfrm>
            <a:off x="5577840" y="2788920"/>
            <a:ext cx="1005840" cy="1005840"/>
          </a:xfrm>
          <a:prstGeom prst="ellipse">
            <a:avLst/>
          </a:prstGeom>
          <a:solidFill>
            <a:srgbClr val="44607A"/>
          </a:solidFill>
          <a:ln w="25400">
            <a:solidFill>
              <a:srgbClr val="FFFFFF"/>
            </a:solidFill>
            <a:prstDash val="solid"/>
          </a:ln>
        </p:spPr>
      </p:sp>
      <p:sp>
        <p:nvSpPr>
          <p:cNvPr id="11" name="Text 9"/>
          <p:cNvSpPr/>
          <p:nvPr/>
        </p:nvSpPr>
        <p:spPr>
          <a:xfrm>
            <a:off x="5577840" y="2788920"/>
            <a:ext cx="1005840" cy="100584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5074920" y="3931920"/>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The Proof</a:t>
            </a:r>
            <a:endParaRPr lang="en-US" sz="1250" dirty="0"/>
          </a:p>
        </p:txBody>
      </p:sp>
      <p:sp>
        <p:nvSpPr>
          <p:cNvPr id="13" name="Shape 11"/>
          <p:cNvSpPr/>
          <p:nvPr/>
        </p:nvSpPr>
        <p:spPr>
          <a:xfrm>
            <a:off x="8778240" y="2788920"/>
            <a:ext cx="1005840" cy="1005840"/>
          </a:xfrm>
          <a:prstGeom prst="ellipse">
            <a:avLst/>
          </a:prstGeom>
          <a:solidFill>
            <a:srgbClr val="44607A"/>
          </a:solidFill>
          <a:ln w="25400">
            <a:solidFill>
              <a:srgbClr val="FFFFFF"/>
            </a:solidFill>
            <a:prstDash val="solid"/>
          </a:ln>
        </p:spPr>
      </p:sp>
      <p:sp>
        <p:nvSpPr>
          <p:cNvPr id="14" name="Text 12"/>
          <p:cNvSpPr/>
          <p:nvPr/>
        </p:nvSpPr>
        <p:spPr>
          <a:xfrm>
            <a:off x="8778240" y="2788920"/>
            <a:ext cx="1005840" cy="100584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8275320" y="3931920"/>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The Person</a:t>
            </a:r>
            <a:endParaRPr lang="en-US" sz="1250" dirty="0"/>
          </a:p>
        </p:txBody>
      </p:sp>
      <p:sp>
        <p:nvSpPr>
          <p:cNvPr id="16" name="Text 14"/>
          <p:cNvSpPr/>
          <p:nvPr/>
        </p:nvSpPr>
        <p:spPr>
          <a:xfrm>
            <a:off x="822960" y="4572000"/>
            <a:ext cx="3383280" cy="320040"/>
          </a:xfrm>
          <a:prstGeom prst="rect">
            <a:avLst/>
          </a:prstGeom>
          <a:noFill/>
          <a:ln/>
        </p:spPr>
        <p:txBody>
          <a:bodyPr wrap="square" rtlCol="0" anchor="ctr"/>
          <a:lstStyle/>
          <a:p>
            <a:pPr marL="0" indent="0">
              <a:buNone/>
            </a:pPr>
            <a:r>
              <a:rPr lang="en-US" sz="1250" b="1" dirty="0">
                <a:solidFill>
                  <a:srgbClr val="1A2733"/>
                </a:solidFill>
                <a:latin typeface="Calibri" pitchFamily="34" charset="0"/>
                <a:ea typeface="Calibri" pitchFamily="34" charset="-122"/>
                <a:cs typeface="Calibri" pitchFamily="34" charset="-120"/>
              </a:rPr>
              <a:t>What to do</a:t>
            </a:r>
            <a:endParaRPr lang="en-US" sz="1250" dirty="0"/>
          </a:p>
        </p:txBody>
      </p:sp>
      <p:sp>
        <p:nvSpPr>
          <p:cNvPr id="17" name="Text 15"/>
          <p:cNvSpPr/>
          <p:nvPr/>
        </p:nvSpPr>
        <p:spPr>
          <a:xfrm>
            <a:off x="822960" y="4892040"/>
            <a:ext cx="3383280" cy="548640"/>
          </a:xfrm>
          <a:prstGeom prst="rect">
            <a:avLst/>
          </a:prstGeom>
          <a:noFill/>
          <a:ln/>
        </p:spPr>
        <p:txBody>
          <a:bodyPr wrap="square" rtlCol="0" anchor="ctr"/>
          <a:lstStyle/>
          <a:p>
            <a:pPr marL="0" indent="0">
              <a:buNone/>
            </a:pPr>
            <a:r>
              <a:rPr lang="en-US" sz="1100" dirty="0">
                <a:solidFill>
                  <a:srgbClr val="5B6670"/>
                </a:solidFill>
                <a:latin typeface="Calibri" pitchFamily="34" charset="0"/>
                <a:ea typeface="Calibri" pitchFamily="34" charset="-122"/>
                <a:cs typeface="Calibri" pitchFamily="34" charset="-120"/>
              </a:rPr>
              <a:t>the approved welding procedure (WPS)</a:t>
            </a:r>
            <a:endParaRPr lang="en-US" sz="1100" dirty="0"/>
          </a:p>
        </p:txBody>
      </p:sp>
      <p:sp>
        <p:nvSpPr>
          <p:cNvPr id="18" name="Text 16"/>
          <p:cNvSpPr/>
          <p:nvPr/>
        </p:nvSpPr>
        <p:spPr>
          <a:xfrm>
            <a:off x="4389120" y="4572000"/>
            <a:ext cx="3383280" cy="320040"/>
          </a:xfrm>
          <a:prstGeom prst="rect">
            <a:avLst/>
          </a:prstGeom>
          <a:noFill/>
          <a:ln/>
        </p:spPr>
        <p:txBody>
          <a:bodyPr wrap="square" rtlCol="0" anchor="ctr"/>
          <a:lstStyle/>
          <a:p>
            <a:pPr marL="0" indent="0">
              <a:buNone/>
            </a:pPr>
            <a:r>
              <a:rPr lang="en-US" sz="1250" b="1" dirty="0">
                <a:solidFill>
                  <a:srgbClr val="1A2733"/>
                </a:solidFill>
                <a:latin typeface="Calibri" pitchFamily="34" charset="0"/>
                <a:ea typeface="Calibri" pitchFamily="34" charset="-122"/>
                <a:cs typeface="Calibri" pitchFamily="34" charset="-120"/>
              </a:rPr>
              <a:t>Proof it works</a:t>
            </a:r>
            <a:endParaRPr lang="en-US" sz="1250" dirty="0"/>
          </a:p>
        </p:txBody>
      </p:sp>
      <p:sp>
        <p:nvSpPr>
          <p:cNvPr id="19" name="Text 17"/>
          <p:cNvSpPr/>
          <p:nvPr/>
        </p:nvSpPr>
        <p:spPr>
          <a:xfrm>
            <a:off x="4389120" y="4892040"/>
            <a:ext cx="3383280" cy="548640"/>
          </a:xfrm>
          <a:prstGeom prst="rect">
            <a:avLst/>
          </a:prstGeom>
          <a:noFill/>
          <a:ln/>
        </p:spPr>
        <p:txBody>
          <a:bodyPr wrap="square" rtlCol="0" anchor="ctr"/>
          <a:lstStyle/>
          <a:p>
            <a:pPr marL="0" indent="0">
              <a:buNone/>
            </a:pPr>
            <a:r>
              <a:rPr lang="en-US" sz="1100" dirty="0">
                <a:solidFill>
                  <a:srgbClr val="5B6670"/>
                </a:solidFill>
                <a:latin typeface="Calibri" pitchFamily="34" charset="0"/>
                <a:ea typeface="Calibri" pitchFamily="34" charset="-122"/>
                <a:cs typeface="Calibri" pitchFamily="34" charset="-120"/>
              </a:rPr>
              <a:t>test evidence that the procedure produces a sound weld (PQR)</a:t>
            </a:r>
            <a:endParaRPr lang="en-US" sz="1100" dirty="0"/>
          </a:p>
        </p:txBody>
      </p:sp>
      <p:sp>
        <p:nvSpPr>
          <p:cNvPr id="20" name="Text 18"/>
          <p:cNvSpPr/>
          <p:nvPr/>
        </p:nvSpPr>
        <p:spPr>
          <a:xfrm>
            <a:off x="7955280" y="4572000"/>
            <a:ext cx="3383280" cy="320040"/>
          </a:xfrm>
          <a:prstGeom prst="rect">
            <a:avLst/>
          </a:prstGeom>
          <a:noFill/>
          <a:ln/>
        </p:spPr>
        <p:txBody>
          <a:bodyPr wrap="square" rtlCol="0" anchor="ctr"/>
          <a:lstStyle/>
          <a:p>
            <a:pPr marL="0" indent="0">
              <a:buNone/>
            </a:pPr>
            <a:r>
              <a:rPr lang="en-US" sz="1250" b="1" dirty="0">
                <a:solidFill>
                  <a:srgbClr val="1A2733"/>
                </a:solidFill>
                <a:latin typeface="Calibri" pitchFamily="34" charset="0"/>
                <a:ea typeface="Calibri" pitchFamily="34" charset="-122"/>
                <a:cs typeface="Calibri" pitchFamily="34" charset="-120"/>
              </a:rPr>
              <a:t>Who's qualified</a:t>
            </a:r>
            <a:endParaRPr lang="en-US" sz="1250" dirty="0"/>
          </a:p>
        </p:txBody>
      </p:sp>
      <p:sp>
        <p:nvSpPr>
          <p:cNvPr id="21" name="Text 19"/>
          <p:cNvSpPr/>
          <p:nvPr/>
        </p:nvSpPr>
        <p:spPr>
          <a:xfrm>
            <a:off x="7955280" y="4892040"/>
            <a:ext cx="3383280" cy="548640"/>
          </a:xfrm>
          <a:prstGeom prst="rect">
            <a:avLst/>
          </a:prstGeom>
          <a:noFill/>
          <a:ln/>
        </p:spPr>
        <p:txBody>
          <a:bodyPr wrap="square" rtlCol="0" anchor="ctr"/>
          <a:lstStyle/>
          <a:p>
            <a:pPr marL="0" indent="0">
              <a:buNone/>
            </a:pPr>
            <a:r>
              <a:rPr lang="en-US" sz="1100" dirty="0">
                <a:solidFill>
                  <a:srgbClr val="5B6670"/>
                </a:solidFill>
                <a:latin typeface="Calibri" pitchFamily="34" charset="0"/>
                <a:ea typeface="Calibri" pitchFamily="34" charset="-122"/>
                <a:cs typeface="Calibri" pitchFamily="34" charset="-120"/>
              </a:rPr>
              <a:t>confirmation this specific person can perform it (WQR)</a:t>
            </a:r>
            <a:endParaRPr lang="en-US" sz="1100" dirty="0"/>
          </a:p>
        </p:txBody>
      </p:sp>
      <p:sp>
        <p:nvSpPr>
          <p:cNvPr id="22" name="Text 20"/>
          <p:cNvSpPr/>
          <p:nvPr/>
        </p:nvSpPr>
        <p:spPr>
          <a:xfrm>
            <a:off x="640080" y="5943600"/>
            <a:ext cx="10515600" cy="457200"/>
          </a:xfrm>
          <a:prstGeom prst="rect">
            <a:avLst/>
          </a:prstGeom>
          <a:noFill/>
          <a:ln/>
        </p:spPr>
        <p:txBody>
          <a:bodyPr wrap="square" rtlCol="0" anchor="ctr"/>
          <a:lstStyle/>
          <a:p>
            <a:pPr marL="0" indent="0">
              <a:buNone/>
            </a:pPr>
            <a:r>
              <a:rPr lang="en-US" sz="1300" i="1" dirty="0">
                <a:solidFill>
                  <a:srgbClr val="44607A"/>
                </a:solidFill>
                <a:latin typeface="Calibri" pitchFamily="34" charset="0"/>
                <a:ea typeface="Calibri" pitchFamily="34" charset="-122"/>
                <a:cs typeface="Calibri" pitchFamily="34" charset="-120"/>
              </a:rPr>
              <a:t>These three are supposed to form one traceable chain. Usually they're kept in separate files, by different people.</a:t>
            </a:r>
            <a:endParaRPr lang="en-US" sz="1300" dirty="0"/>
          </a:p>
        </p:txBody>
      </p:sp>
      <p:sp>
        <p:nvSpPr>
          <p:cNvPr id="23" name="Text 21"/>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4 / 12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THE CONSEQUENCE</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When the chain breaks, nobody notices until it's too late</a:t>
            </a:r>
            <a:endParaRPr lang="en-US" sz="2800" dirty="0"/>
          </a:p>
        </p:txBody>
      </p:sp>
      <p:sp>
        <p:nvSpPr>
          <p:cNvPr id="4" name="Shape 2"/>
          <p:cNvSpPr/>
          <p:nvPr/>
        </p:nvSpPr>
        <p:spPr>
          <a:xfrm>
            <a:off x="640080" y="1874520"/>
            <a:ext cx="320040" cy="320040"/>
          </a:xfrm>
          <a:prstGeom prst="ellipse">
            <a:avLst/>
          </a:prstGeom>
          <a:solidFill>
            <a:srgbClr val="B5651D"/>
          </a:solidFill>
          <a:ln/>
        </p:spPr>
      </p:sp>
      <p:sp>
        <p:nvSpPr>
          <p:cNvPr id="5" name="Text 3"/>
          <p:cNvSpPr/>
          <p:nvPr/>
        </p:nvSpPr>
        <p:spPr>
          <a:xfrm>
            <a:off x="640080" y="1874520"/>
            <a:ext cx="320040" cy="3200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1188720" y="1783080"/>
            <a:ext cx="9966960" cy="365760"/>
          </a:xfrm>
          <a:prstGeom prst="rect">
            <a:avLst/>
          </a:prstGeom>
          <a:noFill/>
          <a:ln/>
        </p:spPr>
        <p:txBody>
          <a:bodyPr wrap="square" rtlCol="0" anchor="ctr"/>
          <a:lstStyle/>
          <a:p>
            <a:pPr marL="0" indent="0">
              <a:buNone/>
            </a:pPr>
            <a:r>
              <a:rPr lang="en-US" sz="1500" b="1" dirty="0">
                <a:solidFill>
                  <a:srgbClr val="1A2733"/>
                </a:solidFill>
                <a:latin typeface="Calibri" pitchFamily="34" charset="0"/>
                <a:ea typeface="Calibri" pitchFamily="34" charset="-122"/>
                <a:cs typeface="Calibri" pitchFamily="34" charset="-120"/>
              </a:rPr>
              <a:t>The procedure is used without valid proof</a:t>
            </a:r>
            <a:endParaRPr lang="en-US" sz="1500" dirty="0"/>
          </a:p>
        </p:txBody>
      </p:sp>
      <p:sp>
        <p:nvSpPr>
          <p:cNvPr id="7" name="Text 5"/>
          <p:cNvSpPr/>
          <p:nvPr/>
        </p:nvSpPr>
        <p:spPr>
          <a:xfrm>
            <a:off x="1188720" y="2212848"/>
            <a:ext cx="9966960" cy="59436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A WPS gets referenced on a job, but the PQR that's supposed to back it up doesn't actually cover that material or thickness.</a:t>
            </a:r>
            <a:endParaRPr lang="en-US" sz="1250" dirty="0"/>
          </a:p>
        </p:txBody>
      </p:sp>
      <p:sp>
        <p:nvSpPr>
          <p:cNvPr id="8" name="Shape 6"/>
          <p:cNvSpPr/>
          <p:nvPr/>
        </p:nvSpPr>
        <p:spPr>
          <a:xfrm>
            <a:off x="640080" y="3108960"/>
            <a:ext cx="320040" cy="320040"/>
          </a:xfrm>
          <a:prstGeom prst="ellipse">
            <a:avLst/>
          </a:prstGeom>
          <a:solidFill>
            <a:srgbClr val="B5651D"/>
          </a:solidFill>
          <a:ln/>
        </p:spPr>
      </p:sp>
      <p:sp>
        <p:nvSpPr>
          <p:cNvPr id="9" name="Text 7"/>
          <p:cNvSpPr/>
          <p:nvPr/>
        </p:nvSpPr>
        <p:spPr>
          <a:xfrm>
            <a:off x="640080" y="3108960"/>
            <a:ext cx="320040" cy="3200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1188720" y="3017520"/>
            <a:ext cx="9966960" cy="365760"/>
          </a:xfrm>
          <a:prstGeom prst="rect">
            <a:avLst/>
          </a:prstGeom>
          <a:noFill/>
          <a:ln/>
        </p:spPr>
        <p:txBody>
          <a:bodyPr wrap="square" rtlCol="0" anchor="ctr"/>
          <a:lstStyle/>
          <a:p>
            <a:pPr marL="0" indent="0">
              <a:buNone/>
            </a:pPr>
            <a:r>
              <a:rPr lang="en-US" sz="1500" b="1" dirty="0">
                <a:solidFill>
                  <a:srgbClr val="1A2733"/>
                </a:solidFill>
                <a:latin typeface="Calibri" pitchFamily="34" charset="0"/>
                <a:ea typeface="Calibri" pitchFamily="34" charset="-122"/>
                <a:cs typeface="Calibri" pitchFamily="34" charset="-120"/>
              </a:rPr>
              <a:t>An unqualified person welds anyway</a:t>
            </a:r>
            <a:endParaRPr lang="en-US" sz="1500" dirty="0"/>
          </a:p>
        </p:txBody>
      </p:sp>
      <p:sp>
        <p:nvSpPr>
          <p:cNvPr id="11" name="Text 9"/>
          <p:cNvSpPr/>
          <p:nvPr/>
        </p:nvSpPr>
        <p:spPr>
          <a:xfrm>
            <a:off x="1188720" y="3447288"/>
            <a:ext cx="9966960" cy="59436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A welder's qualification quietly expires — the job proceeds because nothing flagged it.</a:t>
            </a:r>
            <a:endParaRPr lang="en-US" sz="1250" dirty="0"/>
          </a:p>
        </p:txBody>
      </p:sp>
      <p:sp>
        <p:nvSpPr>
          <p:cNvPr id="12" name="Shape 10"/>
          <p:cNvSpPr/>
          <p:nvPr/>
        </p:nvSpPr>
        <p:spPr>
          <a:xfrm>
            <a:off x="640080" y="4343400"/>
            <a:ext cx="320040" cy="320040"/>
          </a:xfrm>
          <a:prstGeom prst="ellipse">
            <a:avLst/>
          </a:prstGeom>
          <a:solidFill>
            <a:srgbClr val="B5651D"/>
          </a:solidFill>
          <a:ln/>
        </p:spPr>
      </p:sp>
      <p:sp>
        <p:nvSpPr>
          <p:cNvPr id="13" name="Text 11"/>
          <p:cNvSpPr/>
          <p:nvPr/>
        </p:nvSpPr>
        <p:spPr>
          <a:xfrm>
            <a:off x="640080" y="4343400"/>
            <a:ext cx="320040" cy="3200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1188720" y="4251960"/>
            <a:ext cx="9966960" cy="365760"/>
          </a:xfrm>
          <a:prstGeom prst="rect">
            <a:avLst/>
          </a:prstGeom>
          <a:noFill/>
          <a:ln/>
        </p:spPr>
        <p:txBody>
          <a:bodyPr wrap="square" rtlCol="0" anchor="ctr"/>
          <a:lstStyle/>
          <a:p>
            <a:pPr marL="0" indent="0">
              <a:buNone/>
            </a:pPr>
            <a:r>
              <a:rPr lang="en-US" sz="1500" b="1" dirty="0">
                <a:solidFill>
                  <a:srgbClr val="1A2733"/>
                </a:solidFill>
                <a:latin typeface="Calibri" pitchFamily="34" charset="0"/>
                <a:ea typeface="Calibri" pitchFamily="34" charset="-122"/>
                <a:cs typeface="Calibri" pitchFamily="34" charset="-120"/>
              </a:rPr>
              <a:t>The audit trail doesn't hold up</a:t>
            </a:r>
            <a:endParaRPr lang="en-US" sz="1500" dirty="0"/>
          </a:p>
        </p:txBody>
      </p:sp>
      <p:sp>
        <p:nvSpPr>
          <p:cNvPr id="15" name="Text 13"/>
          <p:cNvSpPr/>
          <p:nvPr/>
        </p:nvSpPr>
        <p:spPr>
          <a:xfrm>
            <a:off x="1188720" y="4681728"/>
            <a:ext cx="9966960" cy="59436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When asked to prove a joint was made correctly, the answer takes hours of manual cross-referencing, or doesn't hold together at all.</a:t>
            </a:r>
            <a:endParaRPr lang="en-US" sz="1250" dirty="0"/>
          </a:p>
        </p:txBody>
      </p:sp>
      <p:sp>
        <p:nvSpPr>
          <p:cNvPr id="16" name="Text 14"/>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5 / 12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THE APPROACH</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Link the three records — and check them at the moment of work</a:t>
            </a:r>
            <a:endParaRPr lang="en-US" sz="2800" dirty="0"/>
          </a:p>
        </p:txBody>
      </p:sp>
      <p:sp>
        <p:nvSpPr>
          <p:cNvPr id="4" name="Text 2"/>
          <p:cNvSpPr/>
          <p:nvPr/>
        </p:nvSpPr>
        <p:spPr>
          <a:xfrm>
            <a:off x="640080" y="1463040"/>
            <a:ext cx="10515600" cy="548640"/>
          </a:xfrm>
          <a:prstGeom prst="rect">
            <a:avLst/>
          </a:prstGeom>
          <a:noFill/>
          <a:ln/>
        </p:spPr>
        <p:txBody>
          <a:bodyPr wrap="square" rtlCol="0" anchor="ctr"/>
          <a:lstStyle/>
          <a:p>
            <a:pPr marL="0" indent="0">
              <a:buNone/>
            </a:pPr>
            <a:r>
              <a:rPr lang="en-US" sz="1400" dirty="0">
                <a:solidFill>
                  <a:srgbClr val="5B6670"/>
                </a:solidFill>
                <a:latin typeface="Calibri" pitchFamily="34" charset="0"/>
                <a:ea typeface="Calibri" pitchFamily="34" charset="-122"/>
                <a:cs typeface="Calibri" pitchFamily="34" charset="-120"/>
              </a:rPr>
              <a:t>The fix isn't complicated: keep the procedure, its proof, and the person's qualification in one linked record — and check all three the moment a job is assigned, not after.</a:t>
            </a:r>
            <a:endParaRPr lang="en-US" sz="1400" dirty="0"/>
          </a:p>
        </p:txBody>
      </p:sp>
      <p:sp>
        <p:nvSpPr>
          <p:cNvPr id="5" name="Shape 3"/>
          <p:cNvSpPr/>
          <p:nvPr/>
        </p:nvSpPr>
        <p:spPr>
          <a:xfrm>
            <a:off x="2834640" y="3017520"/>
            <a:ext cx="2834640" cy="0"/>
          </a:xfrm>
          <a:prstGeom prst="line">
            <a:avLst/>
          </a:prstGeom>
          <a:noFill/>
          <a:ln w="19050">
            <a:solidFill>
              <a:srgbClr val="7C93A8"/>
            </a:solidFill>
            <a:prstDash val="solid"/>
          </a:ln>
        </p:spPr>
      </p:sp>
      <p:sp>
        <p:nvSpPr>
          <p:cNvPr id="6" name="Shape 4"/>
          <p:cNvSpPr/>
          <p:nvPr/>
        </p:nvSpPr>
        <p:spPr>
          <a:xfrm>
            <a:off x="6583680" y="3017520"/>
            <a:ext cx="2834640" cy="0"/>
          </a:xfrm>
          <a:prstGeom prst="line">
            <a:avLst/>
          </a:prstGeom>
          <a:noFill/>
          <a:ln w="19050">
            <a:solidFill>
              <a:srgbClr val="7C93A8"/>
            </a:solidFill>
            <a:prstDash val="solid"/>
          </a:ln>
        </p:spPr>
      </p:sp>
      <p:sp>
        <p:nvSpPr>
          <p:cNvPr id="7" name="Shape 5"/>
          <p:cNvSpPr/>
          <p:nvPr/>
        </p:nvSpPr>
        <p:spPr>
          <a:xfrm>
            <a:off x="1920240" y="2560320"/>
            <a:ext cx="914400" cy="914400"/>
          </a:xfrm>
          <a:prstGeom prst="ellipse">
            <a:avLst/>
          </a:prstGeom>
          <a:solidFill>
            <a:srgbClr val="44607A"/>
          </a:solidFill>
          <a:ln w="25400">
            <a:solidFill>
              <a:srgbClr val="FFFFFF"/>
            </a:solidFill>
            <a:prstDash val="solid"/>
          </a:ln>
        </p:spPr>
      </p:sp>
      <p:sp>
        <p:nvSpPr>
          <p:cNvPr id="8" name="Text 6"/>
          <p:cNvSpPr/>
          <p:nvPr/>
        </p:nvSpPr>
        <p:spPr>
          <a:xfrm>
            <a:off x="1920240" y="2560320"/>
            <a:ext cx="914400" cy="914400"/>
          </a:xfrm>
          <a:prstGeom prst="rect">
            <a:avLst/>
          </a:prstGeom>
          <a:noFill/>
          <a:ln/>
        </p:spPr>
        <p:txBody>
          <a:bodyPr wrap="square" rtlCol="0" anchor="ctr"/>
          <a:lstStyle/>
          <a:p>
            <a:pPr marL="0" indent="0" algn="ctr">
              <a:buNone/>
            </a:pPr>
            <a:endParaRPr lang="en-US" sz="1200" dirty="0"/>
          </a:p>
        </p:txBody>
      </p:sp>
      <p:sp>
        <p:nvSpPr>
          <p:cNvPr id="9" name="Text 7"/>
          <p:cNvSpPr/>
          <p:nvPr/>
        </p:nvSpPr>
        <p:spPr>
          <a:xfrm>
            <a:off x="1371600" y="3611880"/>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Job assigned</a:t>
            </a:r>
            <a:endParaRPr lang="en-US" sz="1250" dirty="0"/>
          </a:p>
        </p:txBody>
      </p:sp>
      <p:sp>
        <p:nvSpPr>
          <p:cNvPr id="10" name="Text 8"/>
          <p:cNvSpPr/>
          <p:nvPr/>
        </p:nvSpPr>
        <p:spPr>
          <a:xfrm>
            <a:off x="1371600" y="3931920"/>
            <a:ext cx="2011680" cy="457200"/>
          </a:xfrm>
          <a:prstGeom prst="rect">
            <a:avLst/>
          </a:prstGeom>
          <a:noFill/>
          <a:ln/>
        </p:spPr>
        <p:txBody>
          <a:bodyPr wrap="square" rtlCol="0" anchor="ctr"/>
          <a:lstStyle/>
          <a:p>
            <a:pPr marL="0" indent="0" algn="ctr">
              <a:buNone/>
            </a:pPr>
            <a:r>
              <a:rPr lang="en-US" sz="1000" dirty="0">
                <a:solidFill>
                  <a:srgbClr val="5B6670"/>
                </a:solidFill>
                <a:latin typeface="Calibri" pitchFamily="34" charset="0"/>
                <a:ea typeface="Calibri" pitchFamily="34" charset="-122"/>
                <a:cs typeface="Calibri" pitchFamily="34" charset="-120"/>
              </a:rPr>
              <a:t>Welder + WPS selected</a:t>
            </a:r>
            <a:endParaRPr lang="en-US" sz="1000" dirty="0"/>
          </a:p>
        </p:txBody>
      </p:sp>
      <p:sp>
        <p:nvSpPr>
          <p:cNvPr id="11" name="Shape 9"/>
          <p:cNvSpPr/>
          <p:nvPr/>
        </p:nvSpPr>
        <p:spPr>
          <a:xfrm>
            <a:off x="5669280" y="2560320"/>
            <a:ext cx="914400" cy="914400"/>
          </a:xfrm>
          <a:prstGeom prst="ellipse">
            <a:avLst/>
          </a:prstGeom>
          <a:solidFill>
            <a:srgbClr val="44607A"/>
          </a:solidFill>
          <a:ln w="25400">
            <a:solidFill>
              <a:srgbClr val="FFFFFF"/>
            </a:solidFill>
            <a:prstDash val="solid"/>
          </a:ln>
        </p:spPr>
      </p:sp>
      <p:sp>
        <p:nvSpPr>
          <p:cNvPr id="12" name="Text 10"/>
          <p:cNvSpPr/>
          <p:nvPr/>
        </p:nvSpPr>
        <p:spPr>
          <a:xfrm>
            <a:off x="5669280" y="2560320"/>
            <a:ext cx="914400" cy="91440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13" name="Text 11"/>
          <p:cNvSpPr/>
          <p:nvPr/>
        </p:nvSpPr>
        <p:spPr>
          <a:xfrm>
            <a:off x="5120640" y="3611880"/>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System checks</a:t>
            </a:r>
            <a:endParaRPr lang="en-US" sz="1250" dirty="0"/>
          </a:p>
        </p:txBody>
      </p:sp>
      <p:sp>
        <p:nvSpPr>
          <p:cNvPr id="14" name="Text 12"/>
          <p:cNvSpPr/>
          <p:nvPr/>
        </p:nvSpPr>
        <p:spPr>
          <a:xfrm>
            <a:off x="5120640" y="3931920"/>
            <a:ext cx="2011680" cy="457200"/>
          </a:xfrm>
          <a:prstGeom prst="rect">
            <a:avLst/>
          </a:prstGeom>
          <a:noFill/>
          <a:ln/>
        </p:spPr>
        <p:txBody>
          <a:bodyPr wrap="square" rtlCol="0" anchor="ctr"/>
          <a:lstStyle/>
          <a:p>
            <a:pPr marL="0" indent="0" algn="ctr">
              <a:buNone/>
            </a:pPr>
            <a:r>
              <a:rPr lang="en-US" sz="1000" dirty="0">
                <a:solidFill>
                  <a:srgbClr val="5B6670"/>
                </a:solidFill>
                <a:latin typeface="Calibri" pitchFamily="34" charset="0"/>
                <a:ea typeface="Calibri" pitchFamily="34" charset="-122"/>
                <a:cs typeface="Calibri" pitchFamily="34" charset="-120"/>
              </a:rPr>
              <a:t>Procedure, proof, person</a:t>
            </a:r>
            <a:endParaRPr lang="en-US" sz="1000" dirty="0"/>
          </a:p>
        </p:txBody>
      </p:sp>
      <p:sp>
        <p:nvSpPr>
          <p:cNvPr id="15" name="Shape 13"/>
          <p:cNvSpPr/>
          <p:nvPr/>
        </p:nvSpPr>
        <p:spPr>
          <a:xfrm>
            <a:off x="9418320" y="2560320"/>
            <a:ext cx="914400" cy="914400"/>
          </a:xfrm>
          <a:prstGeom prst="ellipse">
            <a:avLst/>
          </a:prstGeom>
          <a:solidFill>
            <a:srgbClr val="44607A"/>
          </a:solidFill>
          <a:ln w="25400">
            <a:solidFill>
              <a:srgbClr val="FFFFFF"/>
            </a:solidFill>
            <a:prstDash val="solid"/>
          </a:ln>
        </p:spPr>
      </p:sp>
      <p:sp>
        <p:nvSpPr>
          <p:cNvPr id="16" name="Text 14"/>
          <p:cNvSpPr/>
          <p:nvPr/>
        </p:nvSpPr>
        <p:spPr>
          <a:xfrm>
            <a:off x="9418320" y="2560320"/>
            <a:ext cx="914400" cy="91440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17" name="Text 15"/>
          <p:cNvSpPr/>
          <p:nvPr/>
        </p:nvSpPr>
        <p:spPr>
          <a:xfrm>
            <a:off x="8869680" y="3611880"/>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Cleared to weld</a:t>
            </a:r>
            <a:endParaRPr lang="en-US" sz="1250" dirty="0"/>
          </a:p>
        </p:txBody>
      </p:sp>
      <p:sp>
        <p:nvSpPr>
          <p:cNvPr id="18" name="Text 16"/>
          <p:cNvSpPr/>
          <p:nvPr/>
        </p:nvSpPr>
        <p:spPr>
          <a:xfrm>
            <a:off x="8869680" y="3931920"/>
            <a:ext cx="2011680" cy="457200"/>
          </a:xfrm>
          <a:prstGeom prst="rect">
            <a:avLst/>
          </a:prstGeom>
          <a:noFill/>
          <a:ln/>
        </p:spPr>
        <p:txBody>
          <a:bodyPr wrap="square" rtlCol="0" anchor="ctr"/>
          <a:lstStyle/>
          <a:p>
            <a:pPr marL="0" indent="0" algn="ctr">
              <a:buNone/>
            </a:pPr>
            <a:r>
              <a:rPr lang="en-US" sz="1000" dirty="0">
                <a:solidFill>
                  <a:srgbClr val="5B6670"/>
                </a:solidFill>
                <a:latin typeface="Calibri" pitchFamily="34" charset="0"/>
                <a:ea typeface="Calibri" pitchFamily="34" charset="-122"/>
                <a:cs typeface="Calibri" pitchFamily="34" charset="-120"/>
              </a:rPr>
              <a:t>or flagged, before it starts</a:t>
            </a:r>
            <a:endParaRPr lang="en-US" sz="1000" dirty="0"/>
          </a:p>
        </p:txBody>
      </p:sp>
      <p:sp>
        <p:nvSpPr>
          <p:cNvPr id="19" name="Text 17"/>
          <p:cNvSpPr/>
          <p:nvPr/>
        </p:nvSpPr>
        <p:spPr>
          <a:xfrm>
            <a:off x="640080" y="4572000"/>
            <a:ext cx="10515600" cy="457200"/>
          </a:xfrm>
          <a:prstGeom prst="rect">
            <a:avLst/>
          </a:prstGeom>
          <a:noFill/>
          <a:ln/>
        </p:spPr>
        <p:txBody>
          <a:bodyPr wrap="square" rtlCol="0" anchor="ctr"/>
          <a:lstStyle/>
          <a:p>
            <a:pPr marL="0" indent="0">
              <a:buNone/>
            </a:pPr>
            <a:r>
              <a:rPr lang="en-US" sz="1350" i="1" dirty="0">
                <a:solidFill>
                  <a:srgbClr val="44607A"/>
                </a:solidFill>
                <a:latin typeface="Calibri" pitchFamily="34" charset="0"/>
                <a:ea typeface="Calibri" pitchFamily="34" charset="-122"/>
                <a:cs typeface="Calibri" pitchFamily="34" charset="-120"/>
              </a:rPr>
              <a:t>The point isn't more paperwork — it's the same three questions, answered automatically, before the arc starts instead of after an auditor asks.</a:t>
            </a:r>
            <a:endParaRPr lang="en-US" sz="1350" dirty="0"/>
          </a:p>
        </p:txBody>
      </p:sp>
      <p:sp>
        <p:nvSpPr>
          <p:cNvPr id="20" name="Text 18"/>
          <p:cNvSpPr/>
          <p:nvPr/>
        </p:nvSpPr>
        <p:spPr>
          <a:xfrm>
            <a:off x="640080" y="5989320"/>
            <a:ext cx="10515600" cy="365760"/>
          </a:xfrm>
          <a:prstGeom prst="rect">
            <a:avLst/>
          </a:prstGeom>
          <a:noFill/>
          <a:ln/>
        </p:spPr>
        <p:txBody>
          <a:bodyPr wrap="square" rtlCol="0" anchor="ctr"/>
          <a:lstStyle/>
          <a:p>
            <a:pPr marL="0" indent="0">
              <a:buNone/>
            </a:pPr>
            <a:r>
              <a:rPr lang="en-US" sz="1100" i="1" dirty="0">
                <a:solidFill>
                  <a:srgbClr val="5B6670"/>
                </a:solidFill>
                <a:latin typeface="Calibri" pitchFamily="34" charset="0"/>
                <a:ea typeface="Calibri" pitchFamily="34" charset="-122"/>
                <a:cs typeface="Calibri" pitchFamily="34" charset="-120"/>
              </a:rPr>
              <a:t>This was implemented as a module inside a cloud-based operations platform used by NDT and inspection companies in India and Australia.</a:t>
            </a:r>
            <a:endParaRPr lang="en-US" sz="1100" dirty="0"/>
          </a:p>
        </p:txBody>
      </p:sp>
      <p:sp>
        <p:nvSpPr>
          <p:cNvPr id="21" name="Text 19"/>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6 / 12</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CLOSING THE LOOP</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The chain isn't complete until the weld is verified sound</a:t>
            </a:r>
            <a:endParaRPr lang="en-US" sz="2800" dirty="0"/>
          </a:p>
        </p:txBody>
      </p:sp>
      <p:sp>
        <p:nvSpPr>
          <p:cNvPr id="4" name="Text 2"/>
          <p:cNvSpPr/>
          <p:nvPr/>
        </p:nvSpPr>
        <p:spPr>
          <a:xfrm>
            <a:off x="640080" y="1463040"/>
            <a:ext cx="10515600" cy="548640"/>
          </a:xfrm>
          <a:prstGeom prst="rect">
            <a:avLst/>
          </a:prstGeom>
          <a:noFill/>
          <a:ln/>
        </p:spPr>
        <p:txBody>
          <a:bodyPr wrap="square" rtlCol="0" anchor="ctr"/>
          <a:lstStyle/>
          <a:p>
            <a:pPr marL="0" indent="0">
              <a:buNone/>
            </a:pPr>
            <a:r>
              <a:rPr lang="en-US" sz="1400" dirty="0">
                <a:solidFill>
                  <a:srgbClr val="5B6670"/>
                </a:solidFill>
                <a:latin typeface="Calibri" pitchFamily="34" charset="0"/>
                <a:ea typeface="Calibri" pitchFamily="34" charset="-122"/>
                <a:cs typeface="Calibri" pitchFamily="34" charset="-120"/>
              </a:rPr>
              <a:t>Procedure, proof, and person only tell you the weld was allowed to happen. The fourth piece — the actual test result — tells you it happened correctly.</a:t>
            </a:r>
            <a:endParaRPr lang="en-US" sz="1400" dirty="0"/>
          </a:p>
        </p:txBody>
      </p:sp>
      <p:sp>
        <p:nvSpPr>
          <p:cNvPr id="5" name="Shape 3"/>
          <p:cNvSpPr/>
          <p:nvPr/>
        </p:nvSpPr>
        <p:spPr>
          <a:xfrm>
            <a:off x="2157984" y="3063240"/>
            <a:ext cx="2039112" cy="0"/>
          </a:xfrm>
          <a:prstGeom prst="line">
            <a:avLst/>
          </a:prstGeom>
          <a:noFill/>
          <a:ln w="19050">
            <a:solidFill>
              <a:srgbClr val="7C93A8"/>
            </a:solidFill>
            <a:prstDash val="solid"/>
          </a:ln>
        </p:spPr>
      </p:sp>
      <p:sp>
        <p:nvSpPr>
          <p:cNvPr id="6" name="Shape 4"/>
          <p:cNvSpPr/>
          <p:nvPr/>
        </p:nvSpPr>
        <p:spPr>
          <a:xfrm>
            <a:off x="5038344" y="3063240"/>
            <a:ext cx="2039112" cy="0"/>
          </a:xfrm>
          <a:prstGeom prst="line">
            <a:avLst/>
          </a:prstGeom>
          <a:noFill/>
          <a:ln w="19050">
            <a:solidFill>
              <a:srgbClr val="7C93A8"/>
            </a:solidFill>
            <a:prstDash val="solid"/>
          </a:ln>
        </p:spPr>
      </p:sp>
      <p:sp>
        <p:nvSpPr>
          <p:cNvPr id="7" name="Shape 5"/>
          <p:cNvSpPr/>
          <p:nvPr/>
        </p:nvSpPr>
        <p:spPr>
          <a:xfrm>
            <a:off x="7918704" y="3063240"/>
            <a:ext cx="2039112" cy="0"/>
          </a:xfrm>
          <a:prstGeom prst="line">
            <a:avLst/>
          </a:prstGeom>
          <a:noFill/>
          <a:ln w="19050">
            <a:solidFill>
              <a:srgbClr val="7C93A8"/>
            </a:solidFill>
            <a:prstDash val="solid"/>
          </a:ln>
        </p:spPr>
      </p:sp>
      <p:sp>
        <p:nvSpPr>
          <p:cNvPr id="8" name="Shape 6"/>
          <p:cNvSpPr/>
          <p:nvPr/>
        </p:nvSpPr>
        <p:spPr>
          <a:xfrm>
            <a:off x="1316736" y="2642616"/>
            <a:ext cx="841248" cy="841248"/>
          </a:xfrm>
          <a:prstGeom prst="ellipse">
            <a:avLst/>
          </a:prstGeom>
          <a:solidFill>
            <a:srgbClr val="44607A"/>
          </a:solidFill>
          <a:ln w="25400">
            <a:solidFill>
              <a:srgbClr val="FFFFFF"/>
            </a:solidFill>
            <a:prstDash val="solid"/>
          </a:ln>
        </p:spPr>
      </p:sp>
      <p:sp>
        <p:nvSpPr>
          <p:cNvPr id="9" name="Text 7"/>
          <p:cNvSpPr/>
          <p:nvPr/>
        </p:nvSpPr>
        <p:spPr>
          <a:xfrm>
            <a:off x="1316736" y="2642616"/>
            <a:ext cx="841248" cy="841248"/>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0" name="Text 8"/>
          <p:cNvSpPr/>
          <p:nvPr/>
        </p:nvSpPr>
        <p:spPr>
          <a:xfrm>
            <a:off x="731520" y="3621024"/>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Procedure</a:t>
            </a:r>
            <a:endParaRPr lang="en-US" sz="1250" dirty="0"/>
          </a:p>
        </p:txBody>
      </p:sp>
      <p:sp>
        <p:nvSpPr>
          <p:cNvPr id="11" name="Shape 9"/>
          <p:cNvSpPr/>
          <p:nvPr/>
        </p:nvSpPr>
        <p:spPr>
          <a:xfrm>
            <a:off x="4197096" y="2642616"/>
            <a:ext cx="841248" cy="841248"/>
          </a:xfrm>
          <a:prstGeom prst="ellipse">
            <a:avLst/>
          </a:prstGeom>
          <a:solidFill>
            <a:srgbClr val="44607A"/>
          </a:solidFill>
          <a:ln w="25400">
            <a:solidFill>
              <a:srgbClr val="FFFFFF"/>
            </a:solidFill>
            <a:prstDash val="solid"/>
          </a:ln>
        </p:spPr>
      </p:sp>
      <p:sp>
        <p:nvSpPr>
          <p:cNvPr id="12" name="Text 10"/>
          <p:cNvSpPr/>
          <p:nvPr/>
        </p:nvSpPr>
        <p:spPr>
          <a:xfrm>
            <a:off x="4197096" y="2642616"/>
            <a:ext cx="841248" cy="841248"/>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3" name="Text 11"/>
          <p:cNvSpPr/>
          <p:nvPr/>
        </p:nvSpPr>
        <p:spPr>
          <a:xfrm>
            <a:off x="3611880" y="3621024"/>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Proof</a:t>
            </a:r>
            <a:endParaRPr lang="en-US" sz="1250" dirty="0"/>
          </a:p>
        </p:txBody>
      </p:sp>
      <p:sp>
        <p:nvSpPr>
          <p:cNvPr id="14" name="Shape 12"/>
          <p:cNvSpPr/>
          <p:nvPr/>
        </p:nvSpPr>
        <p:spPr>
          <a:xfrm>
            <a:off x="7077456" y="2642616"/>
            <a:ext cx="841248" cy="841248"/>
          </a:xfrm>
          <a:prstGeom prst="ellipse">
            <a:avLst/>
          </a:prstGeom>
          <a:solidFill>
            <a:srgbClr val="44607A"/>
          </a:solidFill>
          <a:ln w="25400">
            <a:solidFill>
              <a:srgbClr val="FFFFFF"/>
            </a:solidFill>
            <a:prstDash val="solid"/>
          </a:ln>
        </p:spPr>
      </p:sp>
      <p:sp>
        <p:nvSpPr>
          <p:cNvPr id="15" name="Text 13"/>
          <p:cNvSpPr/>
          <p:nvPr/>
        </p:nvSpPr>
        <p:spPr>
          <a:xfrm>
            <a:off x="7077456" y="2642616"/>
            <a:ext cx="841248" cy="841248"/>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6492240" y="3621024"/>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Person</a:t>
            </a:r>
            <a:endParaRPr lang="en-US" sz="1250" dirty="0"/>
          </a:p>
        </p:txBody>
      </p:sp>
      <p:sp>
        <p:nvSpPr>
          <p:cNvPr id="17" name="Shape 15"/>
          <p:cNvSpPr/>
          <p:nvPr/>
        </p:nvSpPr>
        <p:spPr>
          <a:xfrm>
            <a:off x="9957816" y="2642616"/>
            <a:ext cx="841248" cy="841248"/>
          </a:xfrm>
          <a:prstGeom prst="ellipse">
            <a:avLst/>
          </a:prstGeom>
          <a:solidFill>
            <a:srgbClr val="B5651D"/>
          </a:solidFill>
          <a:ln w="25400">
            <a:solidFill>
              <a:srgbClr val="FFFFFF"/>
            </a:solidFill>
            <a:prstDash val="solid"/>
          </a:ln>
        </p:spPr>
      </p:sp>
      <p:sp>
        <p:nvSpPr>
          <p:cNvPr id="18" name="Text 16"/>
          <p:cNvSpPr/>
          <p:nvPr/>
        </p:nvSpPr>
        <p:spPr>
          <a:xfrm>
            <a:off x="9957816" y="2642616"/>
            <a:ext cx="841248" cy="841248"/>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9372600" y="3621024"/>
            <a:ext cx="2011680" cy="320040"/>
          </a:xfrm>
          <a:prstGeom prst="rect">
            <a:avLst/>
          </a:prstGeom>
          <a:noFill/>
          <a:ln/>
        </p:spPr>
        <p:txBody>
          <a:bodyPr wrap="square" rtlCol="0" anchor="ctr"/>
          <a:lstStyle/>
          <a:p>
            <a:pPr marL="0" indent="0" algn="ctr">
              <a:buNone/>
            </a:pPr>
            <a:r>
              <a:rPr lang="en-US" sz="1250" b="1" dirty="0">
                <a:solidFill>
                  <a:srgbClr val="1A2733"/>
                </a:solidFill>
                <a:latin typeface="Calibri" pitchFamily="34" charset="0"/>
                <a:ea typeface="Calibri" pitchFamily="34" charset="-122"/>
                <a:cs typeface="Calibri" pitchFamily="34" charset="-120"/>
              </a:rPr>
              <a:t>Test Result</a:t>
            </a:r>
            <a:endParaRPr lang="en-US" sz="1250" dirty="0"/>
          </a:p>
        </p:txBody>
      </p:sp>
      <p:sp>
        <p:nvSpPr>
          <p:cNvPr id="20" name="Text 18"/>
          <p:cNvSpPr/>
          <p:nvPr/>
        </p:nvSpPr>
        <p:spPr>
          <a:xfrm>
            <a:off x="9372600" y="3941064"/>
            <a:ext cx="2011680" cy="457200"/>
          </a:xfrm>
          <a:prstGeom prst="rect">
            <a:avLst/>
          </a:prstGeom>
          <a:noFill/>
          <a:ln/>
        </p:spPr>
        <p:txBody>
          <a:bodyPr wrap="square" rtlCol="0" anchor="ctr"/>
          <a:lstStyle/>
          <a:p>
            <a:pPr marL="0" indent="0" algn="ctr">
              <a:buNone/>
            </a:pPr>
            <a:r>
              <a:rPr lang="en-US" sz="1000" dirty="0">
                <a:solidFill>
                  <a:srgbClr val="5B6670"/>
                </a:solidFill>
                <a:latin typeface="Calibri" pitchFamily="34" charset="0"/>
                <a:ea typeface="Calibri" pitchFamily="34" charset="-122"/>
                <a:cs typeface="Calibri" pitchFamily="34" charset="-120"/>
              </a:rPr>
              <a:t>RT · UT · PT · MT</a:t>
            </a:r>
            <a:endParaRPr lang="en-US" sz="1000" dirty="0"/>
          </a:p>
        </p:txBody>
      </p:sp>
      <p:sp>
        <p:nvSpPr>
          <p:cNvPr id="21" name="Shape 19"/>
          <p:cNvSpPr/>
          <p:nvPr/>
        </p:nvSpPr>
        <p:spPr>
          <a:xfrm>
            <a:off x="640080" y="4846320"/>
            <a:ext cx="10881360" cy="1371600"/>
          </a:xfrm>
          <a:prstGeom prst="roundRect">
            <a:avLst>
              <a:gd name="adj" fmla="val 4000"/>
            </a:avLst>
          </a:prstGeom>
          <a:solidFill>
            <a:srgbClr val="FAFAFA"/>
          </a:solidFill>
          <a:ln w="12700">
            <a:solidFill>
              <a:srgbClr val="DDE2E6"/>
            </a:solidFill>
            <a:prstDash val="solid"/>
          </a:ln>
        </p:spPr>
      </p:sp>
      <p:sp>
        <p:nvSpPr>
          <p:cNvPr id="22" name="Text 20"/>
          <p:cNvSpPr/>
          <p:nvPr/>
        </p:nvSpPr>
        <p:spPr>
          <a:xfrm>
            <a:off x="960120" y="5029200"/>
            <a:ext cx="10241280" cy="100584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Today, the weld record and the NDT record usually live in different systems, linked only by a person manually matching a joint number. Attaching the test result directly to the same joint record closes that gap — and means when a defect turns up, the exact procedure, welder and parameters behind it are already known, not re-discovered.</a:t>
            </a:r>
            <a:endParaRPr lang="en-US" sz="1250" dirty="0"/>
          </a:p>
        </p:txBody>
      </p:sp>
      <p:sp>
        <p:nvSpPr>
          <p:cNvPr id="23" name="Text 21"/>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7 / 12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BEYOND THE SHOP FLOOR</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Let the people paying for the job see it happen live</a:t>
            </a:r>
            <a:endParaRPr lang="en-US" sz="2800" dirty="0"/>
          </a:p>
        </p:txBody>
      </p:sp>
      <p:sp>
        <p:nvSpPr>
          <p:cNvPr id="4" name="Text 2"/>
          <p:cNvSpPr/>
          <p:nvPr/>
        </p:nvSpPr>
        <p:spPr>
          <a:xfrm>
            <a:off x="640080" y="1463040"/>
            <a:ext cx="10515600" cy="685800"/>
          </a:xfrm>
          <a:prstGeom prst="rect">
            <a:avLst/>
          </a:prstGeom>
          <a:noFill/>
          <a:ln/>
        </p:spPr>
        <p:txBody>
          <a:bodyPr wrap="square" rtlCol="0" anchor="ctr"/>
          <a:lstStyle/>
          <a:p>
            <a:pPr marL="0" indent="0">
              <a:buNone/>
            </a:pPr>
            <a:r>
              <a:rPr lang="en-US" sz="1400" dirty="0">
                <a:solidFill>
                  <a:srgbClr val="5B6670"/>
                </a:solidFill>
                <a:latin typeface="Calibri" pitchFamily="34" charset="0"/>
                <a:ea typeface="Calibri" pitchFamily="34" charset="-122"/>
                <a:cs typeface="Calibri" pitchFamily="34" charset="-120"/>
              </a:rPr>
              <a:t>Right now, a client — an EPC contractor, an asset owner, a certifying body — sees this data one of two ways: a final dossier at handover, or a request answered by someone digging through files.</a:t>
            </a:r>
            <a:endParaRPr lang="en-US" sz="1400" dirty="0"/>
          </a:p>
        </p:txBody>
      </p:sp>
      <p:sp>
        <p:nvSpPr>
          <p:cNvPr id="5" name="Shape 3"/>
          <p:cNvSpPr/>
          <p:nvPr/>
        </p:nvSpPr>
        <p:spPr>
          <a:xfrm>
            <a:off x="640080" y="2468880"/>
            <a:ext cx="5257800" cy="2103120"/>
          </a:xfrm>
          <a:prstGeom prst="roundRect">
            <a:avLst>
              <a:gd name="adj" fmla="val 2609"/>
            </a:avLst>
          </a:prstGeom>
          <a:solidFill>
            <a:srgbClr val="FAFAFA"/>
          </a:solidFill>
          <a:ln w="12700">
            <a:solidFill>
              <a:srgbClr val="DDE2E6"/>
            </a:solidFill>
            <a:prstDash val="solid"/>
          </a:ln>
        </p:spPr>
      </p:sp>
      <p:sp>
        <p:nvSpPr>
          <p:cNvPr id="6" name="Text 4"/>
          <p:cNvSpPr/>
          <p:nvPr/>
        </p:nvSpPr>
        <p:spPr>
          <a:xfrm>
            <a:off x="914400" y="2697480"/>
            <a:ext cx="4709160" cy="365760"/>
          </a:xfrm>
          <a:prstGeom prst="rect">
            <a:avLst/>
          </a:prstGeom>
          <a:noFill/>
          <a:ln/>
        </p:spPr>
        <p:txBody>
          <a:bodyPr wrap="square" rtlCol="0" anchor="ctr"/>
          <a:lstStyle/>
          <a:p>
            <a:pPr marL="0" indent="0">
              <a:buNone/>
            </a:pPr>
            <a:r>
              <a:rPr lang="en-US" sz="1450" b="1" dirty="0">
                <a:solidFill>
                  <a:srgbClr val="1A2733"/>
                </a:solidFill>
                <a:latin typeface="Calibri" pitchFamily="34" charset="0"/>
                <a:ea typeface="Calibri" pitchFamily="34" charset="-122"/>
                <a:cs typeface="Calibri" pitchFamily="34" charset="-120"/>
              </a:rPr>
              <a:t>Today</a:t>
            </a:r>
            <a:endParaRPr lang="en-US" sz="1450" dirty="0"/>
          </a:p>
        </p:txBody>
      </p:sp>
      <p:sp>
        <p:nvSpPr>
          <p:cNvPr id="7" name="Text 5"/>
          <p:cNvSpPr/>
          <p:nvPr/>
        </p:nvSpPr>
        <p:spPr>
          <a:xfrm>
            <a:off x="914400" y="3108960"/>
            <a:ext cx="4709160" cy="128016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Records requested → someone searches → a document package is assembled and sent — hours to days later.</a:t>
            </a:r>
            <a:endParaRPr lang="en-US" sz="1250" dirty="0"/>
          </a:p>
        </p:txBody>
      </p:sp>
      <p:sp>
        <p:nvSpPr>
          <p:cNvPr id="8" name="Shape 6"/>
          <p:cNvSpPr/>
          <p:nvPr/>
        </p:nvSpPr>
        <p:spPr>
          <a:xfrm>
            <a:off x="6263640" y="2468880"/>
            <a:ext cx="5257800" cy="2103120"/>
          </a:xfrm>
          <a:prstGeom prst="roundRect">
            <a:avLst>
              <a:gd name="adj" fmla="val 2609"/>
            </a:avLst>
          </a:prstGeom>
          <a:solidFill>
            <a:srgbClr val="1A2733"/>
          </a:solidFill>
          <a:ln w="12700">
            <a:solidFill>
              <a:srgbClr val="1A2733"/>
            </a:solidFill>
            <a:prstDash val="solid"/>
          </a:ln>
        </p:spPr>
      </p:sp>
      <p:sp>
        <p:nvSpPr>
          <p:cNvPr id="9" name="Text 7"/>
          <p:cNvSpPr/>
          <p:nvPr/>
        </p:nvSpPr>
        <p:spPr>
          <a:xfrm>
            <a:off x="6537960" y="2697480"/>
            <a:ext cx="4709160" cy="365760"/>
          </a:xfrm>
          <a:prstGeom prst="rect">
            <a:avLst/>
          </a:prstGeom>
          <a:noFill/>
          <a:ln/>
        </p:spPr>
        <p:txBody>
          <a:bodyPr wrap="square"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With a linked digital record</a:t>
            </a:r>
            <a:endParaRPr lang="en-US" sz="1450" dirty="0"/>
          </a:p>
        </p:txBody>
      </p:sp>
      <p:sp>
        <p:nvSpPr>
          <p:cNvPr id="10" name="Text 8"/>
          <p:cNvSpPr/>
          <p:nvPr/>
        </p:nvSpPr>
        <p:spPr>
          <a:xfrm>
            <a:off x="6537960" y="3108960"/>
            <a:ext cx="4709160" cy="1280160"/>
          </a:xfrm>
          <a:prstGeom prst="rect">
            <a:avLst/>
          </a:prstGeom>
          <a:noFill/>
          <a:ln/>
        </p:spPr>
        <p:txBody>
          <a:bodyPr wrap="square" rtlCol="0" anchor="ctr"/>
          <a:lstStyle/>
          <a:p>
            <a:pPr marL="0" indent="0">
              <a:buNone/>
            </a:pPr>
            <a:r>
              <a:rPr lang="en-US" sz="1250" dirty="0">
                <a:solidFill>
                  <a:srgbClr val="C7D0D9"/>
                </a:solidFill>
                <a:latin typeface="Calibri" pitchFamily="34" charset="0"/>
                <a:ea typeface="Calibri" pitchFamily="34" charset="-122"/>
                <a:cs typeface="Calibri" pitchFamily="34" charset="-120"/>
              </a:rPr>
              <a:t>The client has standing, live visibility into weld and test status — no request needed, nothing to assemble.</a:t>
            </a:r>
            <a:endParaRPr lang="en-US" sz="1250" dirty="0"/>
          </a:p>
        </p:txBody>
      </p:sp>
      <p:sp>
        <p:nvSpPr>
          <p:cNvPr id="11" name="Text 9"/>
          <p:cNvSpPr/>
          <p:nvPr/>
        </p:nvSpPr>
        <p:spPr>
          <a:xfrm>
            <a:off x="640080" y="4937760"/>
            <a:ext cx="10515600" cy="548640"/>
          </a:xfrm>
          <a:prstGeom prst="rect">
            <a:avLst/>
          </a:prstGeom>
          <a:noFill/>
          <a:ln/>
        </p:spPr>
        <p:txBody>
          <a:bodyPr wrap="square" rtlCol="0" anchor="ctr"/>
          <a:lstStyle/>
          <a:p>
            <a:pPr marL="0" indent="0">
              <a:buNone/>
            </a:pPr>
            <a:r>
              <a:rPr lang="en-US" sz="1300" i="1" dirty="0">
                <a:solidFill>
                  <a:srgbClr val="44607A"/>
                </a:solidFill>
                <a:latin typeface="Calibri" pitchFamily="34" charset="0"/>
                <a:ea typeface="Calibri" pitchFamily="34" charset="-122"/>
                <a:cs typeface="Calibri" pitchFamily="34" charset="-120"/>
              </a:rPr>
              <a:t>As this becomes standard practice, it stops being a demo feature and becomes a basic expectation — the same way live tracking became normal for shipping, long before it became normal for quality records.</a:t>
            </a:r>
            <a:endParaRPr lang="en-US" sz="1300" dirty="0"/>
          </a:p>
        </p:txBody>
      </p:sp>
      <p:sp>
        <p:nvSpPr>
          <p:cNvPr id="12" name="Text 10"/>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8 / 12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IN PRODUCTION</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What changed once the three records were linked</a:t>
            </a:r>
            <a:endParaRPr lang="en-US" sz="2800" dirty="0"/>
          </a:p>
        </p:txBody>
      </p:sp>
      <p:sp>
        <p:nvSpPr>
          <p:cNvPr id="4" name="Text 2"/>
          <p:cNvSpPr/>
          <p:nvPr/>
        </p:nvSpPr>
        <p:spPr>
          <a:xfrm>
            <a:off x="640080" y="1463040"/>
            <a:ext cx="10515600" cy="411480"/>
          </a:xfrm>
          <a:prstGeom prst="rect">
            <a:avLst/>
          </a:prstGeom>
          <a:noFill/>
          <a:ln/>
        </p:spPr>
        <p:txBody>
          <a:bodyPr wrap="square" rtlCol="0" anchor="ctr"/>
          <a:lstStyle/>
          <a:p>
            <a:pPr marL="0" indent="0">
              <a:buNone/>
            </a:pPr>
            <a:r>
              <a:rPr lang="en-US" sz="1350" dirty="0">
                <a:solidFill>
                  <a:srgbClr val="5B6670"/>
                </a:solidFill>
                <a:latin typeface="Calibri" pitchFamily="34" charset="0"/>
                <a:ea typeface="Calibri" pitchFamily="34" charset="-122"/>
                <a:cs typeface="Calibri" pitchFamily="34" charset="-120"/>
              </a:rPr>
              <a:t>Observed across NDT and inspection companies in India and Australia running this approach.</a:t>
            </a:r>
            <a:endParaRPr lang="en-US" sz="1350" dirty="0"/>
          </a:p>
        </p:txBody>
      </p:sp>
      <p:sp>
        <p:nvSpPr>
          <p:cNvPr id="5" name="Text 3"/>
          <p:cNvSpPr/>
          <p:nvPr/>
        </p:nvSpPr>
        <p:spPr>
          <a:xfrm>
            <a:off x="0" y="0"/>
            <a:ext cx="9144000" cy="0"/>
          </a:xfrm>
          <a:prstGeom prst="rect">
            <a:avLst/>
          </a:prstGeom>
          <a:noFill/>
          <a:ln/>
        </p:spPr>
        <p:txBody>
          <a:bodyPr wrap="square" rtlCol="0" anchor="ctr"/>
          <a:lstStyle/>
          <a:p>
            <a:pPr marL="0" indent="0">
              <a:buNone/>
            </a:pPr>
            <a:endParaRPr lang="en-US" dirty="0"/>
          </a:p>
        </p:txBody>
      </p:sp>
      <p:sp>
        <p:nvSpPr>
          <p:cNvPr id="6" name="Text 4"/>
          <p:cNvSpPr/>
          <p:nvPr/>
        </p:nvSpPr>
        <p:spPr>
          <a:xfrm>
            <a:off x="4663440" y="2240280"/>
            <a:ext cx="3108960" cy="274320"/>
          </a:xfrm>
          <a:prstGeom prst="rect">
            <a:avLst/>
          </a:prstGeom>
          <a:noFill/>
          <a:ln/>
        </p:spPr>
        <p:txBody>
          <a:bodyPr wrap="square" rtlCol="0" anchor="ctr"/>
          <a:lstStyle/>
          <a:p>
            <a:pPr marL="0" indent="0">
              <a:buNone/>
            </a:pPr>
            <a:r>
              <a:rPr lang="en-US" sz="1050" b="1" kern="0" spc="100" dirty="0">
                <a:solidFill>
                  <a:srgbClr val="5B6670"/>
                </a:solidFill>
                <a:latin typeface="Calibri" pitchFamily="34" charset="0"/>
                <a:ea typeface="Calibri" pitchFamily="34" charset="-122"/>
                <a:cs typeface="Calibri" pitchFamily="34" charset="-120"/>
              </a:rPr>
              <a:t>BEFORE</a:t>
            </a:r>
            <a:endParaRPr lang="en-US" sz="1050" dirty="0"/>
          </a:p>
        </p:txBody>
      </p:sp>
      <p:sp>
        <p:nvSpPr>
          <p:cNvPr id="7" name="Text 5"/>
          <p:cNvSpPr/>
          <p:nvPr/>
        </p:nvSpPr>
        <p:spPr>
          <a:xfrm>
            <a:off x="7955280" y="2240280"/>
            <a:ext cx="3108960" cy="274320"/>
          </a:xfrm>
          <a:prstGeom prst="rect">
            <a:avLst/>
          </a:prstGeom>
          <a:noFill/>
          <a:ln/>
        </p:spPr>
        <p:txBody>
          <a:bodyPr wrap="square" rtlCol="0" anchor="ctr"/>
          <a:lstStyle/>
          <a:p>
            <a:pPr marL="0" indent="0">
              <a:buNone/>
            </a:pPr>
            <a:r>
              <a:rPr lang="en-US" sz="1050" b="1" kern="0" spc="100" dirty="0">
                <a:solidFill>
                  <a:srgbClr val="B5651D"/>
                </a:solidFill>
                <a:latin typeface="Calibri" pitchFamily="34" charset="0"/>
                <a:ea typeface="Calibri" pitchFamily="34" charset="-122"/>
                <a:cs typeface="Calibri" pitchFamily="34" charset="-120"/>
              </a:rPr>
              <a:t>AFTER</a:t>
            </a:r>
            <a:endParaRPr lang="en-US" sz="1050" dirty="0"/>
          </a:p>
        </p:txBody>
      </p:sp>
      <p:sp>
        <p:nvSpPr>
          <p:cNvPr id="8" name="Shape 6"/>
          <p:cNvSpPr/>
          <p:nvPr/>
        </p:nvSpPr>
        <p:spPr>
          <a:xfrm>
            <a:off x="640080" y="2651760"/>
            <a:ext cx="10881360" cy="0"/>
          </a:xfrm>
          <a:prstGeom prst="line">
            <a:avLst/>
          </a:prstGeom>
          <a:noFill/>
          <a:ln w="12700">
            <a:solidFill>
              <a:srgbClr val="DDE2E6"/>
            </a:solidFill>
            <a:prstDash val="solid"/>
          </a:ln>
        </p:spPr>
      </p:sp>
      <p:sp>
        <p:nvSpPr>
          <p:cNvPr id="9" name="Text 7"/>
          <p:cNvSpPr/>
          <p:nvPr/>
        </p:nvSpPr>
        <p:spPr>
          <a:xfrm>
            <a:off x="640080" y="2816352"/>
            <a:ext cx="3749040" cy="731520"/>
          </a:xfrm>
          <a:prstGeom prst="rect">
            <a:avLst/>
          </a:prstGeom>
          <a:noFill/>
          <a:ln/>
        </p:spPr>
        <p:txBody>
          <a:bodyPr wrap="square" rtlCol="0" anchor="t"/>
          <a:lstStyle/>
          <a:p>
            <a:pPr marL="0" indent="0">
              <a:buNone/>
            </a:pPr>
            <a:r>
              <a:rPr lang="en-US" sz="1400" b="1" dirty="0">
                <a:solidFill>
                  <a:srgbClr val="1A2733"/>
                </a:solidFill>
                <a:latin typeface="Calibri" pitchFamily="34" charset="0"/>
                <a:ea typeface="Calibri" pitchFamily="34" charset="-122"/>
                <a:cs typeface="Calibri" pitchFamily="34" charset="-120"/>
              </a:rPr>
              <a:t>Audit readiness</a:t>
            </a:r>
            <a:endParaRPr lang="en-US" sz="1400" dirty="0"/>
          </a:p>
        </p:txBody>
      </p:sp>
      <p:sp>
        <p:nvSpPr>
          <p:cNvPr id="10" name="Text 8"/>
          <p:cNvSpPr/>
          <p:nvPr/>
        </p:nvSpPr>
        <p:spPr>
          <a:xfrm>
            <a:off x="4572000" y="2816352"/>
            <a:ext cx="3200400" cy="731520"/>
          </a:xfrm>
          <a:prstGeom prst="rect">
            <a:avLst/>
          </a:prstGeom>
          <a:noFill/>
          <a:ln/>
        </p:spPr>
        <p:txBody>
          <a:bodyPr wrap="square" rtlCol="0" anchor="t"/>
          <a:lstStyle/>
          <a:p>
            <a:pPr marL="0" indent="0">
              <a:buNone/>
            </a:pPr>
            <a:r>
              <a:rPr lang="en-US" sz="1150" dirty="0">
                <a:solidFill>
                  <a:srgbClr val="5B6670"/>
                </a:solidFill>
                <a:latin typeface="Calibri" pitchFamily="34" charset="0"/>
                <a:ea typeface="Calibri" pitchFamily="34" charset="-122"/>
                <a:cs typeface="Calibri" pitchFamily="34" charset="-120"/>
              </a:rPr>
              <a:t>Hours of manual cross-referencing</a:t>
            </a:r>
            <a:endParaRPr lang="en-US" sz="1150" dirty="0"/>
          </a:p>
        </p:txBody>
      </p:sp>
      <p:sp>
        <p:nvSpPr>
          <p:cNvPr id="11" name="Text 9"/>
          <p:cNvSpPr/>
          <p:nvPr/>
        </p:nvSpPr>
        <p:spPr>
          <a:xfrm>
            <a:off x="7863840" y="2816352"/>
            <a:ext cx="3566160" cy="731520"/>
          </a:xfrm>
          <a:prstGeom prst="rect">
            <a:avLst/>
          </a:prstGeom>
          <a:noFill/>
          <a:ln/>
        </p:spPr>
        <p:txBody>
          <a:bodyPr wrap="square" rtlCol="0" anchor="t"/>
          <a:lstStyle/>
          <a:p>
            <a:pPr marL="0" indent="0">
              <a:buNone/>
            </a:pPr>
            <a:r>
              <a:rPr lang="en-US" sz="1150" b="1" dirty="0">
                <a:solidFill>
                  <a:srgbClr val="1A2733"/>
                </a:solidFill>
                <a:latin typeface="Calibri" pitchFamily="34" charset="0"/>
                <a:ea typeface="Calibri" pitchFamily="34" charset="-122"/>
                <a:cs typeface="Calibri" pitchFamily="34" charset="-120"/>
              </a:rPr>
              <a:t>A live, exportable trail — ready on demand</a:t>
            </a:r>
            <a:endParaRPr lang="en-US" sz="1150" dirty="0"/>
          </a:p>
        </p:txBody>
      </p:sp>
      <p:sp>
        <p:nvSpPr>
          <p:cNvPr id="12" name="Shape 10"/>
          <p:cNvSpPr/>
          <p:nvPr/>
        </p:nvSpPr>
        <p:spPr>
          <a:xfrm>
            <a:off x="640080" y="3703320"/>
            <a:ext cx="10881360" cy="0"/>
          </a:xfrm>
          <a:prstGeom prst="line">
            <a:avLst/>
          </a:prstGeom>
          <a:noFill/>
          <a:ln w="12700">
            <a:solidFill>
              <a:srgbClr val="DDE2E6"/>
            </a:solidFill>
            <a:prstDash val="solid"/>
          </a:ln>
        </p:spPr>
      </p:sp>
      <p:sp>
        <p:nvSpPr>
          <p:cNvPr id="13" name="Text 11"/>
          <p:cNvSpPr/>
          <p:nvPr/>
        </p:nvSpPr>
        <p:spPr>
          <a:xfrm>
            <a:off x="640080" y="3867912"/>
            <a:ext cx="3749040" cy="731520"/>
          </a:xfrm>
          <a:prstGeom prst="rect">
            <a:avLst/>
          </a:prstGeom>
          <a:noFill/>
          <a:ln/>
        </p:spPr>
        <p:txBody>
          <a:bodyPr wrap="square" rtlCol="0" anchor="t"/>
          <a:lstStyle/>
          <a:p>
            <a:pPr marL="0" indent="0">
              <a:buNone/>
            </a:pPr>
            <a:r>
              <a:rPr lang="en-US" sz="1400" b="1" dirty="0">
                <a:solidFill>
                  <a:srgbClr val="1A2733"/>
                </a:solidFill>
                <a:latin typeface="Calibri" pitchFamily="34" charset="0"/>
                <a:ea typeface="Calibri" pitchFamily="34" charset="-122"/>
                <a:cs typeface="Calibri" pitchFamily="34" charset="-120"/>
              </a:rPr>
              <a:t>Non-conformances</a:t>
            </a:r>
            <a:endParaRPr lang="en-US" sz="1400" dirty="0"/>
          </a:p>
        </p:txBody>
      </p:sp>
      <p:sp>
        <p:nvSpPr>
          <p:cNvPr id="14" name="Text 12"/>
          <p:cNvSpPr/>
          <p:nvPr/>
        </p:nvSpPr>
        <p:spPr>
          <a:xfrm>
            <a:off x="4572000" y="3867912"/>
            <a:ext cx="3200400" cy="731520"/>
          </a:xfrm>
          <a:prstGeom prst="rect">
            <a:avLst/>
          </a:prstGeom>
          <a:noFill/>
          <a:ln/>
        </p:spPr>
        <p:txBody>
          <a:bodyPr wrap="square" rtlCol="0" anchor="t"/>
          <a:lstStyle/>
          <a:p>
            <a:pPr marL="0" indent="0">
              <a:buNone/>
            </a:pPr>
            <a:r>
              <a:rPr lang="en-US" sz="1150" dirty="0">
                <a:solidFill>
                  <a:srgbClr val="5B6670"/>
                </a:solidFill>
                <a:latin typeface="Calibri" pitchFamily="34" charset="0"/>
                <a:ea typeface="Calibri" pitchFamily="34" charset="-122"/>
                <a:cs typeface="Calibri" pitchFamily="34" charset="-120"/>
              </a:rPr>
              <a:t>Expired or mismatched qualifications went unnoticed</a:t>
            </a:r>
            <a:endParaRPr lang="en-US" sz="1150" dirty="0"/>
          </a:p>
        </p:txBody>
      </p:sp>
      <p:sp>
        <p:nvSpPr>
          <p:cNvPr id="15" name="Text 13"/>
          <p:cNvSpPr/>
          <p:nvPr/>
        </p:nvSpPr>
        <p:spPr>
          <a:xfrm>
            <a:off x="7863840" y="3867912"/>
            <a:ext cx="3566160" cy="731520"/>
          </a:xfrm>
          <a:prstGeom prst="rect">
            <a:avLst/>
          </a:prstGeom>
          <a:noFill/>
          <a:ln/>
        </p:spPr>
        <p:txBody>
          <a:bodyPr wrap="square" rtlCol="0" anchor="t"/>
          <a:lstStyle/>
          <a:p>
            <a:pPr marL="0" indent="0">
              <a:buNone/>
            </a:pPr>
            <a:r>
              <a:rPr lang="en-US" sz="1150" b="1" dirty="0">
                <a:solidFill>
                  <a:srgbClr val="1A2733"/>
                </a:solidFill>
                <a:latin typeface="Calibri" pitchFamily="34" charset="0"/>
                <a:ea typeface="Calibri" pitchFamily="34" charset="-122"/>
                <a:cs typeface="Calibri" pitchFamily="34" charset="-120"/>
              </a:rPr>
              <a:t>Mismatches flagged at job assignment, before welding starts</a:t>
            </a:r>
            <a:endParaRPr lang="en-US" sz="1150" dirty="0"/>
          </a:p>
        </p:txBody>
      </p:sp>
      <p:sp>
        <p:nvSpPr>
          <p:cNvPr id="16" name="Shape 14"/>
          <p:cNvSpPr/>
          <p:nvPr/>
        </p:nvSpPr>
        <p:spPr>
          <a:xfrm>
            <a:off x="640080" y="4754880"/>
            <a:ext cx="10881360" cy="0"/>
          </a:xfrm>
          <a:prstGeom prst="line">
            <a:avLst/>
          </a:prstGeom>
          <a:noFill/>
          <a:ln w="12700">
            <a:solidFill>
              <a:srgbClr val="DDE2E6"/>
            </a:solidFill>
            <a:prstDash val="solid"/>
          </a:ln>
        </p:spPr>
      </p:sp>
      <p:sp>
        <p:nvSpPr>
          <p:cNvPr id="17" name="Text 15"/>
          <p:cNvSpPr/>
          <p:nvPr/>
        </p:nvSpPr>
        <p:spPr>
          <a:xfrm>
            <a:off x="640080" y="4919472"/>
            <a:ext cx="3749040" cy="731520"/>
          </a:xfrm>
          <a:prstGeom prst="rect">
            <a:avLst/>
          </a:prstGeom>
          <a:noFill/>
          <a:ln/>
        </p:spPr>
        <p:txBody>
          <a:bodyPr wrap="square" rtlCol="0" anchor="t"/>
          <a:lstStyle/>
          <a:p>
            <a:pPr marL="0" indent="0">
              <a:buNone/>
            </a:pPr>
            <a:r>
              <a:rPr lang="en-US" sz="1400" b="1" dirty="0">
                <a:solidFill>
                  <a:srgbClr val="1A2733"/>
                </a:solidFill>
                <a:latin typeface="Calibri" pitchFamily="34" charset="0"/>
                <a:ea typeface="Calibri" pitchFamily="34" charset="-122"/>
                <a:cs typeface="Calibri" pitchFamily="34" charset="-120"/>
              </a:rPr>
              <a:t>Cost</a:t>
            </a:r>
            <a:endParaRPr lang="en-US" sz="1400" dirty="0"/>
          </a:p>
        </p:txBody>
      </p:sp>
      <p:sp>
        <p:nvSpPr>
          <p:cNvPr id="18" name="Text 16"/>
          <p:cNvSpPr/>
          <p:nvPr/>
        </p:nvSpPr>
        <p:spPr>
          <a:xfrm>
            <a:off x="4572000" y="4919472"/>
            <a:ext cx="3200400" cy="731520"/>
          </a:xfrm>
          <a:prstGeom prst="rect">
            <a:avLst/>
          </a:prstGeom>
          <a:noFill/>
          <a:ln/>
        </p:spPr>
        <p:txBody>
          <a:bodyPr wrap="square" rtlCol="0" anchor="t"/>
          <a:lstStyle/>
          <a:p>
            <a:pPr marL="0" indent="0">
              <a:buNone/>
            </a:pPr>
            <a:r>
              <a:rPr lang="en-US" sz="1150" dirty="0">
                <a:solidFill>
                  <a:srgbClr val="5B6670"/>
                </a:solidFill>
                <a:latin typeface="Calibri" pitchFamily="34" charset="0"/>
                <a:ea typeface="Calibri" pitchFamily="34" charset="-122"/>
                <a:cs typeface="Calibri" pitchFamily="34" charset="-120"/>
              </a:rPr>
              <a:t>International platforms priced for US/EU budgets</a:t>
            </a:r>
            <a:endParaRPr lang="en-US" sz="1150" dirty="0"/>
          </a:p>
        </p:txBody>
      </p:sp>
      <p:sp>
        <p:nvSpPr>
          <p:cNvPr id="19" name="Text 17"/>
          <p:cNvSpPr/>
          <p:nvPr/>
        </p:nvSpPr>
        <p:spPr>
          <a:xfrm>
            <a:off x="7863840" y="4919472"/>
            <a:ext cx="3566160" cy="731520"/>
          </a:xfrm>
          <a:prstGeom prst="rect">
            <a:avLst/>
          </a:prstGeom>
          <a:noFill/>
          <a:ln/>
        </p:spPr>
        <p:txBody>
          <a:bodyPr wrap="square" rtlCol="0" anchor="t"/>
          <a:lstStyle/>
          <a:p>
            <a:pPr marL="0" indent="0">
              <a:buNone/>
            </a:pPr>
            <a:r>
              <a:rPr lang="en-US" sz="1150" b="1" dirty="0">
                <a:solidFill>
                  <a:srgbClr val="1A2733"/>
                </a:solidFill>
                <a:latin typeface="Calibri" pitchFamily="34" charset="0"/>
                <a:ea typeface="Calibri" pitchFamily="34" charset="-122"/>
                <a:cs typeface="Calibri" pitchFamily="34" charset="-120"/>
              </a:rPr>
              <a:t>Made in India — under half the cost of comparable platforms</a:t>
            </a:r>
            <a:endParaRPr lang="en-US" sz="1150" dirty="0"/>
          </a:p>
        </p:txBody>
      </p:sp>
      <p:sp>
        <p:nvSpPr>
          <p:cNvPr id="20" name="Shape 18"/>
          <p:cNvSpPr/>
          <p:nvPr/>
        </p:nvSpPr>
        <p:spPr>
          <a:xfrm>
            <a:off x="640080" y="5806440"/>
            <a:ext cx="10881360" cy="0"/>
          </a:xfrm>
          <a:prstGeom prst="line">
            <a:avLst/>
          </a:prstGeom>
          <a:noFill/>
          <a:ln w="12700">
            <a:solidFill>
              <a:srgbClr val="DDE2E6"/>
            </a:solidFill>
            <a:prstDash val="solid"/>
          </a:ln>
        </p:spPr>
      </p:sp>
      <p:sp>
        <p:nvSpPr>
          <p:cNvPr id="21" name="Text 19"/>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9 / 12</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WHAT WE LEARNED</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Three things that mattered more than the software itself</a:t>
            </a:r>
            <a:endParaRPr lang="en-US" sz="2800" dirty="0"/>
          </a:p>
        </p:txBody>
      </p:sp>
      <p:sp>
        <p:nvSpPr>
          <p:cNvPr id="4" name="Text 2"/>
          <p:cNvSpPr/>
          <p:nvPr/>
        </p:nvSpPr>
        <p:spPr>
          <a:xfrm>
            <a:off x="640080" y="1920240"/>
            <a:ext cx="822960" cy="640080"/>
          </a:xfrm>
          <a:prstGeom prst="rect">
            <a:avLst/>
          </a:prstGeom>
          <a:noFill/>
          <a:ln/>
        </p:spPr>
        <p:txBody>
          <a:bodyPr wrap="square" rtlCol="0" anchor="ctr"/>
          <a:lstStyle/>
          <a:p>
            <a:pPr marL="0" indent="0">
              <a:buNone/>
            </a:pPr>
            <a:r>
              <a:rPr lang="en-US" sz="2600" b="1" dirty="0">
                <a:solidFill>
                  <a:srgbClr val="B5651D"/>
                </a:solidFill>
                <a:latin typeface="Cambria" pitchFamily="34" charset="0"/>
                <a:ea typeface="Cambria" pitchFamily="34" charset="-122"/>
                <a:cs typeface="Cambria" pitchFamily="34" charset="-120"/>
              </a:rPr>
              <a:t>01</a:t>
            </a:r>
            <a:endParaRPr lang="en-US" sz="2600" dirty="0"/>
          </a:p>
        </p:txBody>
      </p:sp>
      <p:sp>
        <p:nvSpPr>
          <p:cNvPr id="5" name="Text 3"/>
          <p:cNvSpPr/>
          <p:nvPr/>
        </p:nvSpPr>
        <p:spPr>
          <a:xfrm>
            <a:off x="1554480" y="1965960"/>
            <a:ext cx="9601200" cy="365760"/>
          </a:xfrm>
          <a:prstGeom prst="rect">
            <a:avLst/>
          </a:prstGeom>
          <a:noFill/>
          <a:ln/>
        </p:spPr>
        <p:txBody>
          <a:bodyPr wrap="square" rtlCol="0" anchor="ctr"/>
          <a:lstStyle/>
          <a:p>
            <a:pPr marL="0" indent="0">
              <a:buNone/>
            </a:pPr>
            <a:r>
              <a:rPr lang="en-US" sz="1550" b="1" dirty="0">
                <a:solidFill>
                  <a:srgbClr val="1A2733"/>
                </a:solidFill>
                <a:latin typeface="Calibri" pitchFamily="34" charset="0"/>
                <a:ea typeface="Calibri" pitchFamily="34" charset="-122"/>
                <a:cs typeface="Calibri" pitchFamily="34" charset="-120"/>
              </a:rPr>
              <a:t>The gap is rarely the procedure</a:t>
            </a:r>
            <a:endParaRPr lang="en-US" sz="1550" dirty="0"/>
          </a:p>
        </p:txBody>
      </p:sp>
      <p:sp>
        <p:nvSpPr>
          <p:cNvPr id="6" name="Text 4"/>
          <p:cNvSpPr/>
          <p:nvPr/>
        </p:nvSpPr>
        <p:spPr>
          <a:xfrm>
            <a:off x="1554480" y="2377440"/>
            <a:ext cx="9601200" cy="54864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It's the missing, verifiable link to the individual welder that causes most audit findings — not the WPS or PQR themselves.</a:t>
            </a:r>
            <a:endParaRPr lang="en-US" sz="1250" dirty="0"/>
          </a:p>
        </p:txBody>
      </p:sp>
      <p:sp>
        <p:nvSpPr>
          <p:cNvPr id="7" name="Text 5"/>
          <p:cNvSpPr/>
          <p:nvPr/>
        </p:nvSpPr>
        <p:spPr>
          <a:xfrm>
            <a:off x="640080" y="3200400"/>
            <a:ext cx="822960" cy="640080"/>
          </a:xfrm>
          <a:prstGeom prst="rect">
            <a:avLst/>
          </a:prstGeom>
          <a:noFill/>
          <a:ln/>
        </p:spPr>
        <p:txBody>
          <a:bodyPr wrap="square" rtlCol="0" anchor="ctr"/>
          <a:lstStyle/>
          <a:p>
            <a:pPr marL="0" indent="0">
              <a:buNone/>
            </a:pPr>
            <a:r>
              <a:rPr lang="en-US" sz="2600" b="1" dirty="0">
                <a:solidFill>
                  <a:srgbClr val="B5651D"/>
                </a:solidFill>
                <a:latin typeface="Cambria" pitchFamily="34" charset="0"/>
                <a:ea typeface="Cambria" pitchFamily="34" charset="-122"/>
                <a:cs typeface="Cambria" pitchFamily="34" charset="-120"/>
              </a:rPr>
              <a:t>02</a:t>
            </a:r>
            <a:endParaRPr lang="en-US" sz="2600" dirty="0"/>
          </a:p>
        </p:txBody>
      </p:sp>
      <p:sp>
        <p:nvSpPr>
          <p:cNvPr id="8" name="Text 6"/>
          <p:cNvSpPr/>
          <p:nvPr/>
        </p:nvSpPr>
        <p:spPr>
          <a:xfrm>
            <a:off x="1554480" y="3246120"/>
            <a:ext cx="9601200" cy="365760"/>
          </a:xfrm>
          <a:prstGeom prst="rect">
            <a:avLst/>
          </a:prstGeom>
          <a:noFill/>
          <a:ln/>
        </p:spPr>
        <p:txBody>
          <a:bodyPr wrap="square" rtlCol="0" anchor="ctr"/>
          <a:lstStyle/>
          <a:p>
            <a:pPr marL="0" indent="0">
              <a:buNone/>
            </a:pPr>
            <a:r>
              <a:rPr lang="en-US" sz="1550" b="1" dirty="0">
                <a:solidFill>
                  <a:srgbClr val="1A2733"/>
                </a:solidFill>
                <a:latin typeface="Calibri" pitchFamily="34" charset="0"/>
                <a:ea typeface="Calibri" pitchFamily="34" charset="-122"/>
                <a:cs typeface="Calibri" pitchFamily="34" charset="-120"/>
              </a:rPr>
              <a:t>Tracking has to be proactive</a:t>
            </a:r>
            <a:endParaRPr lang="en-US" sz="1550" dirty="0"/>
          </a:p>
        </p:txBody>
      </p:sp>
      <p:sp>
        <p:nvSpPr>
          <p:cNvPr id="9" name="Text 7"/>
          <p:cNvSpPr/>
          <p:nvPr/>
        </p:nvSpPr>
        <p:spPr>
          <a:xfrm>
            <a:off x="1554480" y="3657600"/>
            <a:ext cx="9601200" cy="54864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A searchable expiry field isn't enough. Teams need an alert pushed to them — not a report they have to remember to run.</a:t>
            </a:r>
            <a:endParaRPr lang="en-US" sz="1250" dirty="0"/>
          </a:p>
        </p:txBody>
      </p:sp>
      <p:sp>
        <p:nvSpPr>
          <p:cNvPr id="10" name="Text 8"/>
          <p:cNvSpPr/>
          <p:nvPr/>
        </p:nvSpPr>
        <p:spPr>
          <a:xfrm>
            <a:off x="640080" y="4480560"/>
            <a:ext cx="822960" cy="640080"/>
          </a:xfrm>
          <a:prstGeom prst="rect">
            <a:avLst/>
          </a:prstGeom>
          <a:noFill/>
          <a:ln/>
        </p:spPr>
        <p:txBody>
          <a:bodyPr wrap="square" rtlCol="0" anchor="ctr"/>
          <a:lstStyle/>
          <a:p>
            <a:pPr marL="0" indent="0">
              <a:buNone/>
            </a:pPr>
            <a:r>
              <a:rPr lang="en-US" sz="2600" b="1" dirty="0">
                <a:solidFill>
                  <a:srgbClr val="B5651D"/>
                </a:solidFill>
                <a:latin typeface="Cambria" pitchFamily="34" charset="0"/>
                <a:ea typeface="Cambria" pitchFamily="34" charset="-122"/>
                <a:cs typeface="Cambria" pitchFamily="34" charset="-120"/>
              </a:rPr>
              <a:t>03</a:t>
            </a:r>
            <a:endParaRPr lang="en-US" sz="2600" dirty="0"/>
          </a:p>
        </p:txBody>
      </p:sp>
      <p:sp>
        <p:nvSpPr>
          <p:cNvPr id="11" name="Text 9"/>
          <p:cNvSpPr/>
          <p:nvPr/>
        </p:nvSpPr>
        <p:spPr>
          <a:xfrm>
            <a:off x="1554480" y="4526280"/>
            <a:ext cx="9601200" cy="365760"/>
          </a:xfrm>
          <a:prstGeom prst="rect">
            <a:avLst/>
          </a:prstGeom>
          <a:noFill/>
          <a:ln/>
        </p:spPr>
        <p:txBody>
          <a:bodyPr wrap="square" rtlCol="0" anchor="ctr"/>
          <a:lstStyle/>
          <a:p>
            <a:pPr marL="0" indent="0">
              <a:buNone/>
            </a:pPr>
            <a:r>
              <a:rPr lang="en-US" sz="1550" b="1" dirty="0">
                <a:solidFill>
                  <a:srgbClr val="1A2733"/>
                </a:solidFill>
                <a:latin typeface="Calibri" pitchFamily="34" charset="0"/>
                <a:ea typeface="Calibri" pitchFamily="34" charset="-122"/>
                <a:cs typeface="Calibri" pitchFamily="34" charset="-120"/>
              </a:rPr>
              <a:t>Reuse is what drives adoption</a:t>
            </a:r>
            <a:endParaRPr lang="en-US" sz="1550" dirty="0"/>
          </a:p>
        </p:txBody>
      </p:sp>
      <p:sp>
        <p:nvSpPr>
          <p:cNvPr id="12" name="Text 10"/>
          <p:cNvSpPr/>
          <p:nvPr/>
        </p:nvSpPr>
        <p:spPr>
          <a:xfrm>
            <a:off x="1554480" y="4937760"/>
            <a:ext cx="9601200" cy="548640"/>
          </a:xfrm>
          <a:prstGeom prst="rect">
            <a:avLst/>
          </a:prstGeom>
          <a:noFill/>
          <a:ln/>
        </p:spPr>
        <p:txBody>
          <a:bodyPr wrap="square" rtlCol="0" anchor="ctr"/>
          <a:lstStyle/>
          <a:p>
            <a:pPr marL="0" indent="0">
              <a:buNone/>
            </a:pPr>
            <a:r>
              <a:rPr lang="en-US" sz="1250" dirty="0">
                <a:solidFill>
                  <a:srgbClr val="5B6670"/>
                </a:solidFill>
                <a:latin typeface="Calibri" pitchFamily="34" charset="0"/>
                <a:ea typeface="Calibri" pitchFamily="34" charset="-122"/>
                <a:cs typeface="Calibri" pitchFamily="34" charset="-120"/>
              </a:rPr>
              <a:t>Pulling data forward automatically — instead of re-typing it — is what actually gets busy QA teams to use the system.</a:t>
            </a:r>
            <a:endParaRPr lang="en-US" sz="1250" dirty="0"/>
          </a:p>
        </p:txBody>
      </p:sp>
      <p:sp>
        <p:nvSpPr>
          <p:cNvPr id="13" name="Text 11"/>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10 / 12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411480"/>
            <a:ext cx="8229600" cy="274320"/>
          </a:xfrm>
          <a:prstGeom prst="rect">
            <a:avLst/>
          </a:prstGeom>
          <a:noFill/>
          <a:ln/>
        </p:spPr>
        <p:txBody>
          <a:bodyPr wrap="square" rtlCol="0" anchor="ctr"/>
          <a:lstStyle/>
          <a:p>
            <a:pPr marL="0" indent="0">
              <a:buNone/>
            </a:pPr>
            <a:r>
              <a:rPr lang="en-US" sz="1150" b="1" kern="0" spc="200" dirty="0">
                <a:solidFill>
                  <a:srgbClr val="B5651D"/>
                </a:solidFill>
                <a:latin typeface="Calibri" pitchFamily="34" charset="0"/>
                <a:ea typeface="Calibri" pitchFamily="34" charset="-122"/>
                <a:cs typeface="Calibri" pitchFamily="34" charset="-120"/>
              </a:rPr>
              <a:t>WHERE THIS IS HEADING</a:t>
            </a:r>
            <a:endParaRPr lang="en-US" sz="1150" dirty="0"/>
          </a:p>
        </p:txBody>
      </p:sp>
      <p:sp>
        <p:nvSpPr>
          <p:cNvPr id="3" name="Text 1"/>
          <p:cNvSpPr/>
          <p:nvPr/>
        </p:nvSpPr>
        <p:spPr>
          <a:xfrm>
            <a:off x="640080" y="685800"/>
            <a:ext cx="10881360" cy="777240"/>
          </a:xfrm>
          <a:prstGeom prst="rect">
            <a:avLst/>
          </a:prstGeom>
          <a:noFill/>
          <a:ln/>
        </p:spPr>
        <p:txBody>
          <a:bodyPr wrap="square" rtlCol="0" anchor="ctr"/>
          <a:lstStyle/>
          <a:p>
            <a:pPr marL="0" indent="0">
              <a:buNone/>
            </a:pPr>
            <a:r>
              <a:rPr lang="en-US" sz="2800" b="1" dirty="0">
                <a:solidFill>
                  <a:srgbClr val="1A2733"/>
                </a:solidFill>
                <a:latin typeface="Cambria" pitchFamily="34" charset="0"/>
                <a:ea typeface="Cambria" pitchFamily="34" charset="-122"/>
                <a:cs typeface="Cambria" pitchFamily="34" charset="-120"/>
              </a:rPr>
              <a:t>From proving it happened, to catching it before it goes wrong</a:t>
            </a:r>
            <a:endParaRPr lang="en-US" sz="2800" dirty="0"/>
          </a:p>
        </p:txBody>
      </p:sp>
      <p:sp>
        <p:nvSpPr>
          <p:cNvPr id="4" name="Shape 2"/>
          <p:cNvSpPr/>
          <p:nvPr/>
        </p:nvSpPr>
        <p:spPr>
          <a:xfrm>
            <a:off x="640080" y="1737360"/>
            <a:ext cx="10881360" cy="0"/>
          </a:xfrm>
          <a:prstGeom prst="line">
            <a:avLst/>
          </a:prstGeom>
          <a:noFill/>
          <a:ln w="12700">
            <a:solidFill>
              <a:srgbClr val="DDE2E6"/>
            </a:solidFill>
            <a:prstDash val="solid"/>
          </a:ln>
        </p:spPr>
      </p:sp>
      <p:sp>
        <p:nvSpPr>
          <p:cNvPr id="5" name="Text 3"/>
          <p:cNvSpPr/>
          <p:nvPr/>
        </p:nvSpPr>
        <p:spPr>
          <a:xfrm>
            <a:off x="640080" y="1901952"/>
            <a:ext cx="2926080" cy="640080"/>
          </a:xfrm>
          <a:prstGeom prst="rect">
            <a:avLst/>
          </a:prstGeom>
          <a:noFill/>
          <a:ln/>
        </p:spPr>
        <p:txBody>
          <a:bodyPr wrap="square" rtlCol="0" anchor="t"/>
          <a:lstStyle/>
          <a:p>
            <a:pPr marL="0" indent="0">
              <a:buNone/>
            </a:pPr>
            <a:r>
              <a:rPr lang="en-US" sz="1450" b="1" dirty="0">
                <a:solidFill>
                  <a:srgbClr val="B5651D"/>
                </a:solidFill>
                <a:latin typeface="Calibri" pitchFamily="34" charset="0"/>
                <a:ea typeface="Calibri" pitchFamily="34" charset="-122"/>
                <a:cs typeface="Calibri" pitchFamily="34" charset="-120"/>
              </a:rPr>
              <a:t>Cloud</a:t>
            </a:r>
            <a:endParaRPr lang="en-US" sz="1450" dirty="0"/>
          </a:p>
        </p:txBody>
      </p:sp>
      <p:sp>
        <p:nvSpPr>
          <p:cNvPr id="6" name="Text 4"/>
          <p:cNvSpPr/>
          <p:nvPr/>
        </p:nvSpPr>
        <p:spPr>
          <a:xfrm>
            <a:off x="3657600" y="1901952"/>
            <a:ext cx="7863840" cy="822960"/>
          </a:xfrm>
          <a:prstGeom prst="rect">
            <a:avLst/>
          </a:prstGeom>
          <a:noFill/>
          <a:ln/>
        </p:spPr>
        <p:txBody>
          <a:bodyPr wrap="square" rtlCol="0" anchor="t"/>
          <a:lstStyle/>
          <a:p>
            <a:pPr marL="0" indent="0">
              <a:buNone/>
            </a:pPr>
            <a:r>
              <a:rPr lang="en-US" sz="1250" dirty="0">
                <a:solidFill>
                  <a:srgbClr val="5B6670"/>
                </a:solidFill>
                <a:latin typeface="Calibri" pitchFamily="34" charset="0"/>
                <a:ea typeface="Calibri" pitchFamily="34" charset="-122"/>
                <a:cs typeface="Calibri" pitchFamily="34" charset="-120"/>
              </a:rPr>
              <a:t>Records live and current from any site — the two-minute retrieval that audits expect, and the same view for a client anywhere.</a:t>
            </a:r>
            <a:endParaRPr lang="en-US" sz="1250" dirty="0"/>
          </a:p>
        </p:txBody>
      </p:sp>
      <p:sp>
        <p:nvSpPr>
          <p:cNvPr id="7" name="Shape 5"/>
          <p:cNvSpPr/>
          <p:nvPr/>
        </p:nvSpPr>
        <p:spPr>
          <a:xfrm>
            <a:off x="640080" y="2926080"/>
            <a:ext cx="10881360" cy="0"/>
          </a:xfrm>
          <a:prstGeom prst="line">
            <a:avLst/>
          </a:prstGeom>
          <a:noFill/>
          <a:ln w="12700">
            <a:solidFill>
              <a:srgbClr val="DDE2E6"/>
            </a:solidFill>
            <a:prstDash val="solid"/>
          </a:ln>
        </p:spPr>
      </p:sp>
      <p:sp>
        <p:nvSpPr>
          <p:cNvPr id="8" name="Text 6"/>
          <p:cNvSpPr/>
          <p:nvPr/>
        </p:nvSpPr>
        <p:spPr>
          <a:xfrm>
            <a:off x="640080" y="3090672"/>
            <a:ext cx="2926080" cy="640080"/>
          </a:xfrm>
          <a:prstGeom prst="rect">
            <a:avLst/>
          </a:prstGeom>
          <a:noFill/>
          <a:ln/>
        </p:spPr>
        <p:txBody>
          <a:bodyPr wrap="square" rtlCol="0" anchor="t"/>
          <a:lstStyle/>
          <a:p>
            <a:pPr marL="0" indent="0">
              <a:buNone/>
            </a:pPr>
            <a:r>
              <a:rPr lang="en-US" sz="1450" b="1" dirty="0">
                <a:solidFill>
                  <a:srgbClr val="B5651D"/>
                </a:solidFill>
                <a:latin typeface="Calibri" pitchFamily="34" charset="0"/>
                <a:ea typeface="Calibri" pitchFamily="34" charset="-122"/>
                <a:cs typeface="Calibri" pitchFamily="34" charset="-120"/>
              </a:rPr>
              <a:t>AI, already in production</a:t>
            </a:r>
            <a:endParaRPr lang="en-US" sz="1450" dirty="0"/>
          </a:p>
        </p:txBody>
      </p:sp>
      <p:sp>
        <p:nvSpPr>
          <p:cNvPr id="9" name="Text 7"/>
          <p:cNvSpPr/>
          <p:nvPr/>
        </p:nvSpPr>
        <p:spPr>
          <a:xfrm>
            <a:off x="3657600" y="3090672"/>
            <a:ext cx="7863840" cy="822960"/>
          </a:xfrm>
          <a:prstGeom prst="rect">
            <a:avLst/>
          </a:prstGeom>
          <a:noFill/>
          <a:ln/>
        </p:spPr>
        <p:txBody>
          <a:bodyPr wrap="square" rtlCol="0" anchor="t"/>
          <a:lstStyle/>
          <a:p>
            <a:pPr marL="0" indent="0">
              <a:buNone/>
            </a:pPr>
            <a:r>
              <a:rPr lang="en-US" sz="1250" dirty="0">
                <a:solidFill>
                  <a:srgbClr val="5B6670"/>
                </a:solidFill>
                <a:latin typeface="Calibri" pitchFamily="34" charset="0"/>
                <a:ea typeface="Calibri" pitchFamily="34" charset="-122"/>
                <a:cs typeface="Calibri" pitchFamily="34" charset="-120"/>
              </a:rPr>
              <a:t>AI systems for reading weld radiographs are already in field use, reporting well over 90% defect-detection accuracy and cutting review time from minutes to seconds per image — support for the inspector, not a replacement for the sign-off.</a:t>
            </a:r>
            <a:endParaRPr lang="en-US" sz="1250" dirty="0"/>
          </a:p>
        </p:txBody>
      </p:sp>
      <p:sp>
        <p:nvSpPr>
          <p:cNvPr id="10" name="Shape 8"/>
          <p:cNvSpPr/>
          <p:nvPr/>
        </p:nvSpPr>
        <p:spPr>
          <a:xfrm>
            <a:off x="640080" y="4114800"/>
            <a:ext cx="10881360" cy="0"/>
          </a:xfrm>
          <a:prstGeom prst="line">
            <a:avLst/>
          </a:prstGeom>
          <a:noFill/>
          <a:ln w="12700">
            <a:solidFill>
              <a:srgbClr val="DDE2E6"/>
            </a:solidFill>
            <a:prstDash val="solid"/>
          </a:ln>
        </p:spPr>
      </p:sp>
      <p:sp>
        <p:nvSpPr>
          <p:cNvPr id="11" name="Text 9"/>
          <p:cNvSpPr/>
          <p:nvPr/>
        </p:nvSpPr>
        <p:spPr>
          <a:xfrm>
            <a:off x="640080" y="4279392"/>
            <a:ext cx="2926080" cy="640080"/>
          </a:xfrm>
          <a:prstGeom prst="rect">
            <a:avLst/>
          </a:prstGeom>
          <a:noFill/>
          <a:ln/>
        </p:spPr>
        <p:txBody>
          <a:bodyPr wrap="square" rtlCol="0" anchor="t"/>
          <a:lstStyle/>
          <a:p>
            <a:pPr marL="0" indent="0">
              <a:buNone/>
            </a:pPr>
            <a:r>
              <a:rPr lang="en-US" sz="1450" b="1" dirty="0">
                <a:solidFill>
                  <a:srgbClr val="B5651D"/>
                </a:solidFill>
                <a:latin typeface="Calibri" pitchFamily="34" charset="0"/>
                <a:ea typeface="Calibri" pitchFamily="34" charset="-122"/>
                <a:cs typeface="Calibri" pitchFamily="34" charset="-120"/>
              </a:rPr>
              <a:t>A digital qualification history</a:t>
            </a:r>
            <a:endParaRPr lang="en-US" sz="1450" dirty="0"/>
          </a:p>
        </p:txBody>
      </p:sp>
      <p:sp>
        <p:nvSpPr>
          <p:cNvPr id="12" name="Text 10"/>
          <p:cNvSpPr/>
          <p:nvPr/>
        </p:nvSpPr>
        <p:spPr>
          <a:xfrm>
            <a:off x="3657600" y="4279392"/>
            <a:ext cx="7863840" cy="822960"/>
          </a:xfrm>
          <a:prstGeom prst="rect">
            <a:avLst/>
          </a:prstGeom>
          <a:noFill/>
          <a:ln/>
        </p:spPr>
        <p:txBody>
          <a:bodyPr wrap="square" rtlCol="0" anchor="t"/>
          <a:lstStyle/>
          <a:p>
            <a:pPr marL="0" indent="0">
              <a:buNone/>
            </a:pPr>
            <a:r>
              <a:rPr lang="en-US" sz="1250" dirty="0">
                <a:solidFill>
                  <a:srgbClr val="5B6670"/>
                </a:solidFill>
                <a:latin typeface="Calibri" pitchFamily="34" charset="0"/>
                <a:ea typeface="Calibri" pitchFamily="34" charset="-122"/>
                <a:cs typeface="Calibri" pitchFamily="34" charset="-120"/>
              </a:rPr>
              <a:t>A verified record of a welder's past tests and results that moves with them to a new employer — who still must formally requalify them, but doesn't start from zero.</a:t>
            </a:r>
            <a:endParaRPr lang="en-US" sz="1250" dirty="0"/>
          </a:p>
        </p:txBody>
      </p:sp>
      <p:sp>
        <p:nvSpPr>
          <p:cNvPr id="13" name="Shape 11"/>
          <p:cNvSpPr/>
          <p:nvPr/>
        </p:nvSpPr>
        <p:spPr>
          <a:xfrm>
            <a:off x="640080" y="5303520"/>
            <a:ext cx="10881360" cy="0"/>
          </a:xfrm>
          <a:prstGeom prst="line">
            <a:avLst/>
          </a:prstGeom>
          <a:noFill/>
          <a:ln w="12700">
            <a:solidFill>
              <a:srgbClr val="DDE2E6"/>
            </a:solidFill>
            <a:prstDash val="solid"/>
          </a:ln>
        </p:spPr>
      </p:sp>
      <p:sp>
        <p:nvSpPr>
          <p:cNvPr id="14" name="Text 12"/>
          <p:cNvSpPr/>
          <p:nvPr/>
        </p:nvSpPr>
        <p:spPr>
          <a:xfrm>
            <a:off x="640080" y="5532120"/>
            <a:ext cx="10515600" cy="502920"/>
          </a:xfrm>
          <a:prstGeom prst="rect">
            <a:avLst/>
          </a:prstGeom>
          <a:noFill/>
          <a:ln/>
        </p:spPr>
        <p:txBody>
          <a:bodyPr wrap="square" rtlCol="0" anchor="ctr"/>
          <a:lstStyle/>
          <a:p>
            <a:pPr marL="0" indent="0">
              <a:buNone/>
            </a:pPr>
            <a:r>
              <a:rPr lang="en-US" sz="1250" i="1" dirty="0">
                <a:solidFill>
                  <a:srgbClr val="44607A"/>
                </a:solidFill>
                <a:latin typeface="Calibri" pitchFamily="34" charset="0"/>
                <a:ea typeface="Calibri" pitchFamily="34" charset="-122"/>
                <a:cs typeface="Calibri" pitchFamily="34" charset="-120"/>
              </a:rPr>
              <a:t>AI should stay decision support, not the decision-maker — the codes require a qualified person to make that call. Its job is surfacing signal and removing grunt work.</a:t>
            </a:r>
            <a:endParaRPr lang="en-US" sz="1250" dirty="0"/>
          </a:p>
        </p:txBody>
      </p:sp>
      <p:sp>
        <p:nvSpPr>
          <p:cNvPr id="15" name="Text 13"/>
          <p:cNvSpPr/>
          <p:nvPr/>
        </p:nvSpPr>
        <p:spPr>
          <a:xfrm>
            <a:off x="11183112" y="6492240"/>
            <a:ext cx="822960" cy="274320"/>
          </a:xfrm>
          <a:prstGeom prst="rect">
            <a:avLst/>
          </a:prstGeom>
          <a:noFill/>
          <a:ln/>
        </p:spPr>
        <p:txBody>
          <a:bodyPr wrap="square" rtlCol="0" anchor="ctr"/>
          <a:lstStyle/>
          <a:p>
            <a:pPr marL="0" indent="0" algn="r">
              <a:buNone/>
            </a:pPr>
            <a:r>
              <a:rPr lang="en-US" sz="900" dirty="0">
                <a:solidFill>
                  <a:srgbClr val="5B6670"/>
                </a:solidFill>
                <a:latin typeface="Calibri" pitchFamily="34" charset="0"/>
                <a:ea typeface="Calibri" pitchFamily="34" charset="-122"/>
                <a:cs typeface="Calibri" pitchFamily="34" charset="-120"/>
              </a:rPr>
              <a:t>11 / 12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733"/>
        </a:solidFill>
        <a:effectLst/>
      </p:bgPr>
    </p:bg>
    <p:spTree>
      <p:nvGrpSpPr>
        <p:cNvPr id="1" name=""/>
        <p:cNvGrpSpPr/>
        <p:nvPr/>
      </p:nvGrpSpPr>
      <p:grpSpPr>
        <a:xfrm>
          <a:off x="0" y="0"/>
          <a:ext cx="0" cy="0"/>
          <a:chOff x="0" y="0"/>
          <a:chExt cx="0" cy="0"/>
        </a:xfrm>
      </p:grpSpPr>
      <p:sp>
        <p:nvSpPr>
          <p:cNvPr id="2" name="Text 0"/>
          <p:cNvSpPr/>
          <p:nvPr/>
        </p:nvSpPr>
        <p:spPr>
          <a:xfrm>
            <a:off x="640080" y="1188720"/>
            <a:ext cx="7315200" cy="320040"/>
          </a:xfrm>
          <a:prstGeom prst="rect">
            <a:avLst/>
          </a:prstGeom>
          <a:noFill/>
          <a:ln/>
        </p:spPr>
        <p:txBody>
          <a:bodyPr wrap="square" rtlCol="0" anchor="ctr"/>
          <a:lstStyle/>
          <a:p>
            <a:pPr marL="0" indent="0">
              <a:buNone/>
            </a:pPr>
            <a:r>
              <a:rPr lang="en-US" sz="1200" b="1" kern="0" spc="200" dirty="0">
                <a:solidFill>
                  <a:srgbClr val="B5651D"/>
                </a:solidFill>
                <a:latin typeface="Calibri" pitchFamily="34" charset="0"/>
                <a:ea typeface="Calibri" pitchFamily="34" charset="-122"/>
                <a:cs typeface="Calibri" pitchFamily="34" charset="-120"/>
              </a:rPr>
              <a:t>THE TAKEAWAY</a:t>
            </a:r>
            <a:endParaRPr lang="en-US" sz="1200" dirty="0"/>
          </a:p>
        </p:txBody>
      </p:sp>
      <p:sp>
        <p:nvSpPr>
          <p:cNvPr id="3" name="Shape 1"/>
          <p:cNvSpPr/>
          <p:nvPr/>
        </p:nvSpPr>
        <p:spPr>
          <a:xfrm>
            <a:off x="640080" y="1600200"/>
            <a:ext cx="3200400" cy="0"/>
          </a:xfrm>
          <a:prstGeom prst="line">
            <a:avLst/>
          </a:prstGeom>
          <a:noFill/>
          <a:ln w="12700">
            <a:solidFill>
              <a:srgbClr val="DDE2E6"/>
            </a:solidFill>
            <a:prstDash val="solid"/>
          </a:ln>
        </p:spPr>
      </p:sp>
      <p:sp>
        <p:nvSpPr>
          <p:cNvPr id="4" name="Text 2"/>
          <p:cNvSpPr/>
          <p:nvPr/>
        </p:nvSpPr>
        <p:spPr>
          <a:xfrm>
            <a:off x="640080" y="1920240"/>
            <a:ext cx="10332720" cy="1737360"/>
          </a:xfrm>
          <a:prstGeom prst="rect">
            <a:avLst/>
          </a:prstGeom>
          <a:noFill/>
          <a:ln/>
        </p:spPr>
        <p:txBody>
          <a:bodyPr wrap="square" rtlCol="0" anchor="ctr"/>
          <a:lstStyle/>
          <a:p>
            <a:pPr marL="0" indent="0">
              <a:lnSpc>
                <a:spcPct val="115000"/>
              </a:lnSpc>
              <a:buNone/>
            </a:pPr>
            <a:r>
              <a:rPr lang="en-US" sz="3200" b="1" dirty="0">
                <a:solidFill>
                  <a:srgbClr val="FFFFFF"/>
                </a:solidFill>
                <a:latin typeface="Cambria" pitchFamily="34" charset="0"/>
                <a:ea typeface="Cambria" pitchFamily="34" charset="-122"/>
                <a:cs typeface="Cambria" pitchFamily="34" charset="-120"/>
              </a:rPr>
              <a:t>Welding isn't behind on quality.</a:t>
            </a:r>
            <a:endParaRPr lang="en-US" sz="3200" dirty="0"/>
          </a:p>
          <a:p>
            <a:pPr marL="0" indent="0">
              <a:lnSpc>
                <a:spcPct val="115000"/>
              </a:lnSpc>
              <a:buNone/>
            </a:pPr>
            <a:r>
              <a:rPr lang="en-US" sz="3200" b="1" dirty="0">
                <a:solidFill>
                  <a:srgbClr val="FFFFFF"/>
                </a:solidFill>
                <a:latin typeface="Cambria" pitchFamily="34" charset="0"/>
                <a:ea typeface="Cambria" pitchFamily="34" charset="-122"/>
                <a:cs typeface="Cambria" pitchFamily="34" charset="-120"/>
              </a:rPr>
              <a:t>It's behind on digitalization.</a:t>
            </a:r>
            <a:endParaRPr lang="en-US" sz="3200" dirty="0"/>
          </a:p>
        </p:txBody>
      </p:sp>
      <p:sp>
        <p:nvSpPr>
          <p:cNvPr id="5" name="Text 3"/>
          <p:cNvSpPr/>
          <p:nvPr/>
        </p:nvSpPr>
        <p:spPr>
          <a:xfrm>
            <a:off x="640080" y="3886200"/>
            <a:ext cx="9875520" cy="548640"/>
          </a:xfrm>
          <a:prstGeom prst="rect">
            <a:avLst/>
          </a:prstGeom>
          <a:noFill/>
          <a:ln/>
        </p:spPr>
        <p:txBody>
          <a:bodyPr wrap="square" rtlCol="0" anchor="ctr"/>
          <a:lstStyle/>
          <a:p>
            <a:pPr marL="0" indent="0">
              <a:buNone/>
            </a:pPr>
            <a:r>
              <a:rPr lang="en-US" sz="1500" i="1" dirty="0">
                <a:solidFill>
                  <a:srgbClr val="C7D0D9"/>
                </a:solidFill>
                <a:latin typeface="Calibri" pitchFamily="34" charset="0"/>
                <a:ea typeface="Calibri" pitchFamily="34" charset="-122"/>
                <a:cs typeface="Calibri" pitchFamily="34" charset="-120"/>
              </a:rPr>
              <a:t>Link the procedure. Link the proof. Link the person. Then let the client watch it happen.</a:t>
            </a:r>
            <a:endParaRPr lang="en-US" sz="1500" dirty="0"/>
          </a:p>
        </p:txBody>
      </p:sp>
      <p:sp>
        <p:nvSpPr>
          <p:cNvPr id="6" name="Text 4"/>
          <p:cNvSpPr/>
          <p:nvPr/>
        </p:nvSpPr>
        <p:spPr>
          <a:xfrm>
            <a:off x="640080" y="5943600"/>
            <a:ext cx="7315200" cy="365760"/>
          </a:xfrm>
          <a:prstGeom prst="rect">
            <a:avLst/>
          </a:prstGeom>
          <a:noFill/>
          <a:ln/>
        </p:spPr>
        <p:txBody>
          <a:bodyPr wrap="square" rtlCol="0" anchor="ctr"/>
          <a:lstStyle/>
          <a:p>
            <a:pPr marL="0" indent="0">
              <a:buNone/>
            </a:pPr>
            <a:r>
              <a:rPr lang="en-US" sz="1300" i="1" dirty="0">
                <a:solidFill>
                  <a:srgbClr val="7C93A8"/>
                </a:solidFill>
                <a:latin typeface="Calibri" pitchFamily="34" charset="0"/>
                <a:ea typeface="Calibri" pitchFamily="34" charset="-122"/>
                <a:cs typeface="Calibri" pitchFamily="34" charset="-120"/>
              </a:rPr>
              <a:t>Thank you — questions welcome.</a:t>
            </a:r>
            <a:endParaRPr lang="en-US" sz="1300" dirty="0"/>
          </a:p>
        </p:txBody>
      </p:sp>
      <p:sp>
        <p:nvSpPr>
          <p:cNvPr id="7" name="Text 5"/>
          <p:cNvSpPr/>
          <p:nvPr/>
        </p:nvSpPr>
        <p:spPr>
          <a:xfrm>
            <a:off x="640080" y="6309360"/>
            <a:ext cx="9144000" cy="320040"/>
          </a:xfrm>
          <a:prstGeom prst="rect">
            <a:avLst/>
          </a:prstGeom>
          <a:noFill/>
          <a:ln/>
        </p:spPr>
        <p:txBody>
          <a:bodyPr wrap="square" rtlCol="0" anchor="ctr"/>
          <a:lstStyle/>
          <a:p>
            <a:pPr marL="0" indent="0">
              <a:buNone/>
            </a:pPr>
            <a:r>
              <a:rPr lang="en-US" sz="1050" dirty="0">
                <a:solidFill>
                  <a:srgbClr val="5A7488"/>
                </a:solidFill>
                <a:latin typeface="Calibri" pitchFamily="34" charset="0"/>
                <a:ea typeface="Calibri" pitchFamily="34" charset="-122"/>
                <a:cs typeface="Calibri" pitchFamily="34" charset="-120"/>
              </a:rPr>
              <a:t>Jayant Chandavarkar · OMS Business Digitalisation Pvt Ltd · jayant@omssoftware.com.au</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2676</Words>
  <Application>Microsoft Macintosh PowerPoint</Application>
  <PresentationFormat>Widescreen</PresentationFormat>
  <Paragraphs>169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Jayant Chandavarkar</cp:lastModifiedBy>
  <cp:revision>1</cp:revision>
  <dcterms:created xsi:type="dcterms:W3CDTF">2026-08-22T04:58:41Z</dcterms:created>
  <dcterms:modified xsi:type="dcterms:W3CDTF">2026-08-22T05:01:58Z</dcterms:modified>
</cp:coreProperties>
</file>